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256" r:id="rId2"/>
    <p:sldId id="268" r:id="rId3"/>
    <p:sldId id="267" r:id="rId4"/>
    <p:sldId id="277" r:id="rId5"/>
    <p:sldId id="271" r:id="rId6"/>
    <p:sldId id="257" r:id="rId7"/>
    <p:sldId id="258" r:id="rId8"/>
    <p:sldId id="272" r:id="rId9"/>
    <p:sldId id="276" r:id="rId10"/>
    <p:sldId id="305" r:id="rId11"/>
    <p:sldId id="306" r:id="rId12"/>
    <p:sldId id="259" r:id="rId13"/>
    <p:sldId id="279" r:id="rId14"/>
    <p:sldId id="260" r:id="rId15"/>
    <p:sldId id="284" r:id="rId16"/>
    <p:sldId id="261" r:id="rId17"/>
    <p:sldId id="262" r:id="rId18"/>
    <p:sldId id="281" r:id="rId19"/>
    <p:sldId id="263" r:id="rId20"/>
    <p:sldId id="270" r:id="rId21"/>
    <p:sldId id="283" r:id="rId22"/>
    <p:sldId id="293" r:id="rId23"/>
    <p:sldId id="294" r:id="rId24"/>
    <p:sldId id="295" r:id="rId25"/>
    <p:sldId id="265" r:id="rId26"/>
    <p:sldId id="290" r:id="rId27"/>
    <p:sldId id="266" r:id="rId28"/>
    <p:sldId id="291" r:id="rId29"/>
    <p:sldId id="285" r:id="rId30"/>
    <p:sldId id="286" r:id="rId31"/>
    <p:sldId id="289" r:id="rId32"/>
    <p:sldId id="300" r:id="rId33"/>
    <p:sldId id="301" r:id="rId34"/>
    <p:sldId id="297" r:id="rId35"/>
    <p:sldId id="304" r:id="rId36"/>
    <p:sldId id="303" r:id="rId37"/>
    <p:sldId id="30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3878C4-C34B-4D0A-900D-AD7FEED84E7B}">
          <p14:sldIdLst>
            <p14:sldId id="256"/>
          </p14:sldIdLst>
        </p14:section>
        <p14:section name="Website Effectiveness" id="{3B024E6F-7F4B-4232-BF30-FBBA28614DDA}">
          <p14:sldIdLst>
            <p14:sldId id="268"/>
            <p14:sldId id="267"/>
            <p14:sldId id="277"/>
            <p14:sldId id="271"/>
          </p14:sldIdLst>
        </p14:section>
        <p14:section name="Mission" id="{0B7F7342-1386-40E3-B1D7-DEAFA67968E4}">
          <p14:sldIdLst>
            <p14:sldId id="257"/>
            <p14:sldId id="258"/>
            <p14:sldId id="272"/>
            <p14:sldId id="276"/>
            <p14:sldId id="305"/>
            <p14:sldId id="306"/>
          </p14:sldIdLst>
        </p14:section>
        <p14:section name="Organizational Structure" id="{8780FE88-7B25-43C9-82A5-0C854D0A79FA}">
          <p14:sldIdLst>
            <p14:sldId id="259"/>
            <p14:sldId id="279"/>
            <p14:sldId id="260"/>
            <p14:sldId id="284"/>
          </p14:sldIdLst>
        </p14:section>
        <p14:section name="Regulatory Environment" id="{7DC1EAD4-C85F-401C-8C88-1C86EA71EF85}">
          <p14:sldIdLst>
            <p14:sldId id="261"/>
            <p14:sldId id="262"/>
            <p14:sldId id="281"/>
          </p14:sldIdLst>
        </p14:section>
        <p14:section name="Scope of Offerings" id="{818ADED5-3E97-40E3-BBF4-2EC8B6B97771}">
          <p14:sldIdLst>
            <p14:sldId id="263"/>
            <p14:sldId id="270"/>
            <p14:sldId id="283"/>
            <p14:sldId id="293"/>
            <p14:sldId id="294"/>
            <p14:sldId id="295"/>
          </p14:sldIdLst>
        </p14:section>
        <p14:section name="Student Body" id="{CF4A3C77-9DD2-4B9D-8E3C-EAAF31B4095B}">
          <p14:sldIdLst>
            <p14:sldId id="265"/>
            <p14:sldId id="290"/>
            <p14:sldId id="266"/>
            <p14:sldId id="291"/>
            <p14:sldId id="285"/>
          </p14:sldIdLst>
        </p14:section>
        <p14:section name="Conclusion" id="{429EE7C3-8DAE-4FCD-83A4-735323FCCC46}">
          <p14:sldIdLst>
            <p14:sldId id="286"/>
            <p14:sldId id="289"/>
          </p14:sldIdLst>
        </p14:section>
        <p14:section name="References" id="{60BC23E0-8F05-4C98-BB96-32A18D195339}">
          <p14:sldIdLst>
            <p14:sldId id="300"/>
            <p14:sldId id="301"/>
            <p14:sldId id="297"/>
            <p14:sldId id="304"/>
            <p14:sldId id="303"/>
            <p14:sldId id="30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1" autoAdjust="0"/>
    <p:restoredTop sz="68935" autoAdjust="0"/>
  </p:normalViewPr>
  <p:slideViewPr>
    <p:cSldViewPr>
      <p:cViewPr>
        <p:scale>
          <a:sx n="60" d="100"/>
          <a:sy n="60" d="100"/>
        </p:scale>
        <p:origin x="-1782" y="-24"/>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274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3FA74A-524B-48D2-8DC2-EF10BAA209E0}" type="datetimeFigureOut">
              <a:rPr lang="en-US" smtClean="0"/>
              <a:t>2017/10/31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34369E-EF2E-4195-89F2-EA091719C58A}" type="slidenum">
              <a:rPr lang="en-US" smtClean="0"/>
              <a:t>‹#›</a:t>
            </a:fld>
            <a:endParaRPr lang="en-US"/>
          </a:p>
        </p:txBody>
      </p:sp>
    </p:spTree>
    <p:extLst>
      <p:ext uri="{BB962C8B-B14F-4D97-AF65-F5344CB8AC3E}">
        <p14:creationId xmlns:p14="http://schemas.microsoft.com/office/powerpoint/2010/main" val="1484350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my</a:t>
            </a:r>
            <a:r>
              <a:rPr lang="en-US" baseline="0" dirty="0" smtClean="0"/>
              <a:t> case study of the Insight School of Minnesota (ISMN).</a:t>
            </a:r>
            <a:endParaRPr lang="en-US" dirty="0"/>
          </a:p>
        </p:txBody>
      </p:sp>
      <p:sp>
        <p:nvSpPr>
          <p:cNvPr id="4" name="Slide Number Placeholder 3"/>
          <p:cNvSpPr>
            <a:spLocks noGrp="1"/>
          </p:cNvSpPr>
          <p:nvPr>
            <p:ph type="sldNum" sz="quarter" idx="10"/>
          </p:nvPr>
        </p:nvSpPr>
        <p:spPr/>
        <p:txBody>
          <a:bodyPr/>
          <a:lstStyle/>
          <a:p>
            <a:fld id="{EF34369E-EF2E-4195-89F2-EA091719C58A}" type="slidenum">
              <a:rPr lang="en-US" smtClean="0"/>
              <a:t>1</a:t>
            </a:fld>
            <a:endParaRPr lang="en-US"/>
          </a:p>
        </p:txBody>
      </p:sp>
    </p:spTree>
    <p:extLst>
      <p:ext uri="{BB962C8B-B14F-4D97-AF65-F5344CB8AC3E}">
        <p14:creationId xmlns:p14="http://schemas.microsoft.com/office/powerpoint/2010/main" val="298205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a:t>
            </a:r>
            <a:r>
              <a:rPr lang="en-US" baseline="0" dirty="0" smtClean="0"/>
              <a:t> are other sources whose reviews are not very complementary. Two sites give ISMN very unflattering overall scores of D+ (Niche.com Inc., 2017; Homefacts.com, 2017).</a:t>
            </a:r>
            <a:endParaRPr lang="en-US" dirty="0" smtClean="0"/>
          </a:p>
        </p:txBody>
      </p:sp>
      <p:sp>
        <p:nvSpPr>
          <p:cNvPr id="4" name="Slide Number Placeholder 3"/>
          <p:cNvSpPr>
            <a:spLocks noGrp="1"/>
          </p:cNvSpPr>
          <p:nvPr>
            <p:ph type="sldNum" sz="quarter" idx="10"/>
          </p:nvPr>
        </p:nvSpPr>
        <p:spPr/>
        <p:txBody>
          <a:bodyPr/>
          <a:lstStyle/>
          <a:p>
            <a:fld id="{EF34369E-EF2E-4195-89F2-EA091719C58A}" type="slidenum">
              <a:rPr lang="en-US" smtClean="0"/>
              <a:t>10</a:t>
            </a:fld>
            <a:endParaRPr lang="en-US"/>
          </a:p>
        </p:txBody>
      </p:sp>
    </p:spTree>
    <p:extLst>
      <p:ext uri="{BB962C8B-B14F-4D97-AF65-F5344CB8AC3E}">
        <p14:creationId xmlns:p14="http://schemas.microsoft.com/office/powerpoint/2010/main" val="4263249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Most compelling is a review by US News that refers to student results </a:t>
            </a:r>
            <a:r>
              <a:rPr lang="en-US" baseline="0" dirty="0" smtClean="0"/>
              <a:t>from the </a:t>
            </a:r>
            <a:r>
              <a:rPr lang="en-US" baseline="0" dirty="0" smtClean="0"/>
              <a:t>Minnesota Comprehensive Assessment in the </a:t>
            </a:r>
            <a:r>
              <a:rPr lang="en-US" dirty="0" smtClean="0"/>
              <a:t>2014-2015 school year (U.S. News &amp; World Report L.P., 2017). </a:t>
            </a:r>
            <a:r>
              <a:rPr lang="en-US" baseline="0" dirty="0" smtClean="0"/>
              <a:t>Only 6% of students meet proficiency standards in Math </a:t>
            </a:r>
            <a:r>
              <a:rPr lang="en-US" dirty="0" smtClean="0"/>
              <a:t>(U.S. News &amp; World Report L.P., 2017)</a:t>
            </a:r>
            <a:r>
              <a:rPr lang="en-US" baseline="0" dirty="0" smtClean="0"/>
              <a:t>. Only</a:t>
            </a:r>
            <a:r>
              <a:rPr lang="en-US" dirty="0" smtClean="0"/>
              <a:t> </a:t>
            </a:r>
            <a:r>
              <a:rPr lang="en-US" baseline="0" dirty="0" smtClean="0"/>
              <a:t>37% met or exceeded English proficiency standards </a:t>
            </a:r>
            <a:r>
              <a:rPr lang="en-US" dirty="0" smtClean="0"/>
              <a:t>(U.S. News &amp; World Report L.P., 2017)</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EF34369E-EF2E-4195-89F2-EA091719C58A}" type="slidenum">
              <a:rPr lang="en-US" smtClean="0"/>
              <a:t>11</a:t>
            </a:fld>
            <a:endParaRPr lang="en-US"/>
          </a:p>
        </p:txBody>
      </p:sp>
    </p:spTree>
    <p:extLst>
      <p:ext uri="{BB962C8B-B14F-4D97-AF65-F5344CB8AC3E}">
        <p14:creationId xmlns:p14="http://schemas.microsoft.com/office/powerpoint/2010/main" val="4263249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a:t>
            </a:r>
            <a:r>
              <a:rPr lang="en-US" dirty="0" smtClean="0"/>
              <a:t>regarding the organizational structure of ISMN are scarce on the public internet. In</a:t>
            </a:r>
            <a:r>
              <a:rPr lang="en-US" baseline="0" dirty="0" smtClean="0"/>
              <a:t> this section, various personnel, teachers, support staff, and the Family Academic Support team are discussed.</a:t>
            </a:r>
            <a:endParaRPr lang="en-US" dirty="0"/>
          </a:p>
          <a:p>
            <a:endParaRPr lang="en-US" dirty="0"/>
          </a:p>
        </p:txBody>
      </p:sp>
      <p:sp>
        <p:nvSpPr>
          <p:cNvPr id="4" name="Slide Number Placeholder 3"/>
          <p:cNvSpPr>
            <a:spLocks noGrp="1"/>
          </p:cNvSpPr>
          <p:nvPr>
            <p:ph type="sldNum" sz="quarter" idx="10"/>
          </p:nvPr>
        </p:nvSpPr>
        <p:spPr/>
        <p:txBody>
          <a:bodyPr/>
          <a:lstStyle/>
          <a:p>
            <a:fld id="{EF34369E-EF2E-4195-89F2-EA091719C58A}" type="slidenum">
              <a:rPr lang="en-US" smtClean="0"/>
              <a:t>12</a:t>
            </a:fld>
            <a:endParaRPr lang="en-US"/>
          </a:p>
        </p:txBody>
      </p:sp>
    </p:spTree>
    <p:extLst>
      <p:ext uri="{BB962C8B-B14F-4D97-AF65-F5344CB8AC3E}">
        <p14:creationId xmlns:p14="http://schemas.microsoft.com/office/powerpoint/2010/main" val="19919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r>
              <a:rPr lang="en-US" baseline="0" dirty="0" smtClean="0"/>
              <a:t> Donna, and Sheri were the only personnel that could be found on public internet sites.</a:t>
            </a:r>
            <a:endParaRPr lang="en-US" dirty="0"/>
          </a:p>
        </p:txBody>
      </p:sp>
      <p:sp>
        <p:nvSpPr>
          <p:cNvPr id="4" name="Slide Number Placeholder 3"/>
          <p:cNvSpPr>
            <a:spLocks noGrp="1"/>
          </p:cNvSpPr>
          <p:nvPr>
            <p:ph type="sldNum" sz="quarter" idx="10"/>
          </p:nvPr>
        </p:nvSpPr>
        <p:spPr/>
        <p:txBody>
          <a:bodyPr/>
          <a:lstStyle/>
          <a:p>
            <a:fld id="{EF34369E-EF2E-4195-89F2-EA091719C58A}" type="slidenum">
              <a:rPr lang="en-US" smtClean="0"/>
              <a:t>13</a:t>
            </a:fld>
            <a:endParaRPr lang="en-US"/>
          </a:p>
        </p:txBody>
      </p:sp>
    </p:spTree>
    <p:extLst>
      <p:ext uri="{BB962C8B-B14F-4D97-AF65-F5344CB8AC3E}">
        <p14:creationId xmlns:p14="http://schemas.microsoft.com/office/powerpoint/2010/main" val="1763775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certified by the state</a:t>
            </a:r>
            <a:r>
              <a:rPr lang="en-US" baseline="0" dirty="0" smtClean="0"/>
              <a:t> of Minnesota are another part of the organization at</a:t>
            </a:r>
            <a:r>
              <a:rPr lang="en-US" dirty="0" smtClean="0"/>
              <a:t> </a:t>
            </a:r>
            <a:r>
              <a:rPr lang="en-US" baseline="0" dirty="0" smtClean="0"/>
              <a:t> </a:t>
            </a:r>
            <a:r>
              <a:rPr lang="en-US" baseline="0" dirty="0" smtClean="0"/>
              <a:t>ISMN (ISMN, 2017f).</a:t>
            </a:r>
            <a:endParaRPr lang="en-US" dirty="0"/>
          </a:p>
        </p:txBody>
      </p:sp>
      <p:sp>
        <p:nvSpPr>
          <p:cNvPr id="4" name="Slide Number Placeholder 3"/>
          <p:cNvSpPr>
            <a:spLocks noGrp="1"/>
          </p:cNvSpPr>
          <p:nvPr>
            <p:ph type="sldNum" sz="quarter" idx="10"/>
          </p:nvPr>
        </p:nvSpPr>
        <p:spPr/>
        <p:txBody>
          <a:bodyPr/>
          <a:lstStyle/>
          <a:p>
            <a:fld id="{EF34369E-EF2E-4195-89F2-EA091719C58A}" type="slidenum">
              <a:rPr lang="en-US" smtClean="0"/>
              <a:t>14</a:t>
            </a:fld>
            <a:endParaRPr lang="en-US"/>
          </a:p>
        </p:txBody>
      </p:sp>
    </p:spTree>
    <p:extLst>
      <p:ext uri="{BB962C8B-B14F-4D97-AF65-F5344CB8AC3E}">
        <p14:creationId xmlns:p14="http://schemas.microsoft.com/office/powerpoint/2010/main" val="49156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s</a:t>
            </a:r>
            <a:r>
              <a:rPr lang="en-US" dirty="0" smtClean="0"/>
              <a:t>upport </a:t>
            </a:r>
            <a:r>
              <a:rPr lang="en-US" baseline="0" dirty="0" smtClean="0"/>
              <a:t>staff and the Family Academic Support Team are also members of </a:t>
            </a:r>
            <a:r>
              <a:rPr lang="en-US" baseline="0" dirty="0" smtClean="0"/>
              <a:t>ISMN (ISMN, 2017a).</a:t>
            </a:r>
            <a:endParaRPr lang="en-US" dirty="0"/>
          </a:p>
        </p:txBody>
      </p:sp>
      <p:sp>
        <p:nvSpPr>
          <p:cNvPr id="4" name="Slide Number Placeholder 3"/>
          <p:cNvSpPr>
            <a:spLocks noGrp="1"/>
          </p:cNvSpPr>
          <p:nvPr>
            <p:ph type="sldNum" sz="quarter" idx="10"/>
          </p:nvPr>
        </p:nvSpPr>
        <p:spPr/>
        <p:txBody>
          <a:bodyPr/>
          <a:lstStyle/>
          <a:p>
            <a:fld id="{EF34369E-EF2E-4195-89F2-EA091719C58A}" type="slidenum">
              <a:rPr lang="en-US" smtClean="0"/>
              <a:t>15</a:t>
            </a:fld>
            <a:endParaRPr lang="en-US"/>
          </a:p>
        </p:txBody>
      </p:sp>
    </p:spTree>
    <p:extLst>
      <p:ext uri="{BB962C8B-B14F-4D97-AF65-F5344CB8AC3E}">
        <p14:creationId xmlns:p14="http://schemas.microsoft.com/office/powerpoint/2010/main" val="49156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turn our attention next to the Regulatory Environment. </a:t>
            </a:r>
            <a:endParaRPr lang="en-US" dirty="0"/>
          </a:p>
        </p:txBody>
      </p:sp>
      <p:sp>
        <p:nvSpPr>
          <p:cNvPr id="4" name="Slide Number Placeholder 3"/>
          <p:cNvSpPr>
            <a:spLocks noGrp="1"/>
          </p:cNvSpPr>
          <p:nvPr>
            <p:ph type="sldNum" sz="quarter" idx="10"/>
          </p:nvPr>
        </p:nvSpPr>
        <p:spPr/>
        <p:txBody>
          <a:bodyPr/>
          <a:lstStyle/>
          <a:p>
            <a:fld id="{EF34369E-EF2E-4195-89F2-EA091719C58A}" type="slidenum">
              <a:rPr lang="en-US" smtClean="0"/>
              <a:t>16</a:t>
            </a:fld>
            <a:endParaRPr lang="en-US"/>
          </a:p>
        </p:txBody>
      </p:sp>
    </p:spTree>
    <p:extLst>
      <p:ext uri="{BB962C8B-B14F-4D97-AF65-F5344CB8AC3E}">
        <p14:creationId xmlns:p14="http://schemas.microsoft.com/office/powerpoint/2010/main" val="2560712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ISMN is a tuition-free, full- and part-time online public school </a:t>
            </a:r>
            <a:r>
              <a:rPr lang="en-US" dirty="0" smtClean="0"/>
              <a:t>program (</a:t>
            </a:r>
            <a:r>
              <a:rPr lang="en-US" sz="1200" dirty="0" smtClean="0"/>
              <a:t>Business Wire Inc.,</a:t>
            </a:r>
            <a:r>
              <a:rPr lang="en-US" sz="1200" baseline="0" dirty="0" smtClean="0"/>
              <a:t> </a:t>
            </a:r>
            <a:r>
              <a:rPr lang="en-US" sz="1200" dirty="0" smtClean="0"/>
              <a:t>2017)</a:t>
            </a:r>
            <a:r>
              <a:rPr lang="en-US" dirty="0" smtClean="0"/>
              <a:t>.  This </a:t>
            </a:r>
            <a:r>
              <a:rPr lang="en-US" dirty="0" smtClean="0"/>
              <a:t>school is part of the Brooklyn Center School District</a:t>
            </a:r>
            <a:r>
              <a:rPr lang="en-US" baseline="0" dirty="0" smtClean="0"/>
              <a:t> in</a:t>
            </a:r>
            <a:r>
              <a:rPr lang="en-US" dirty="0" smtClean="0"/>
              <a:t> the Minnesota public school </a:t>
            </a:r>
            <a:r>
              <a:rPr lang="en-US" dirty="0" smtClean="0"/>
              <a:t>system (</a:t>
            </a:r>
            <a:r>
              <a:rPr lang="en-US" sz="1200" dirty="0" smtClean="0"/>
              <a:t>Business Wire Inc.,</a:t>
            </a:r>
            <a:r>
              <a:rPr lang="en-US" sz="1200" baseline="0" dirty="0" smtClean="0"/>
              <a:t> </a:t>
            </a:r>
            <a:r>
              <a:rPr lang="en-US" sz="1200" dirty="0" smtClean="0"/>
              <a:t>2017)</a:t>
            </a:r>
            <a:r>
              <a:rPr lang="en-US" dirty="0" smtClean="0"/>
              <a:t>. </a:t>
            </a:r>
            <a:r>
              <a:rPr lang="en-US" baseline="0" dirty="0" smtClean="0"/>
              <a:t> </a:t>
            </a:r>
            <a:r>
              <a:rPr lang="en-US" baseline="0" dirty="0" smtClean="0"/>
              <a:t>The </a:t>
            </a:r>
            <a:r>
              <a:rPr lang="en-US" dirty="0" smtClean="0"/>
              <a:t>curriculum is provided by K12, </a:t>
            </a:r>
            <a:r>
              <a:rPr lang="en-US" dirty="0" err="1" smtClean="0"/>
              <a:t>Inc</a:t>
            </a:r>
            <a:r>
              <a:rPr lang="en-US" dirty="0" smtClean="0"/>
              <a:t> (Business Wire Inc., 2017).</a:t>
            </a:r>
            <a:endParaRPr lang="en-US" dirty="0" smtClean="0"/>
          </a:p>
        </p:txBody>
      </p:sp>
      <p:sp>
        <p:nvSpPr>
          <p:cNvPr id="4" name="Slide Number Placeholder 3"/>
          <p:cNvSpPr>
            <a:spLocks noGrp="1"/>
          </p:cNvSpPr>
          <p:nvPr>
            <p:ph type="sldNum" sz="quarter" idx="10"/>
          </p:nvPr>
        </p:nvSpPr>
        <p:spPr/>
        <p:txBody>
          <a:bodyPr/>
          <a:lstStyle/>
          <a:p>
            <a:fld id="{EF34369E-EF2E-4195-89F2-EA091719C58A}" type="slidenum">
              <a:rPr lang="en-US" smtClean="0"/>
              <a:t>17</a:t>
            </a:fld>
            <a:endParaRPr lang="en-US"/>
          </a:p>
        </p:txBody>
      </p:sp>
    </p:spTree>
    <p:extLst>
      <p:ext uri="{BB962C8B-B14F-4D97-AF65-F5344CB8AC3E}">
        <p14:creationId xmlns:p14="http://schemas.microsoft.com/office/powerpoint/2010/main" val="4229792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ISMN is accredited</a:t>
            </a:r>
            <a:r>
              <a:rPr lang="en-US" baseline="0" dirty="0" smtClean="0"/>
              <a:t> by </a:t>
            </a:r>
            <a:r>
              <a:rPr lang="en-US" baseline="0" dirty="0" err="1" smtClean="0"/>
              <a:t>AdvanceED</a:t>
            </a:r>
            <a:r>
              <a:rPr lang="en-US" baseline="0" dirty="0" smtClean="0"/>
              <a:t> </a:t>
            </a:r>
            <a:r>
              <a:rPr lang="en-US" baseline="0" dirty="0" smtClean="0"/>
              <a:t>(</a:t>
            </a:r>
            <a:r>
              <a:rPr lang="en-US" dirty="0" smtClean="0"/>
              <a:t>Advanced Education, Inc., 2017).</a:t>
            </a:r>
            <a:endParaRPr lang="en-US" dirty="0"/>
          </a:p>
        </p:txBody>
      </p:sp>
      <p:sp>
        <p:nvSpPr>
          <p:cNvPr id="4" name="Slide Number Placeholder 3"/>
          <p:cNvSpPr>
            <a:spLocks noGrp="1"/>
          </p:cNvSpPr>
          <p:nvPr>
            <p:ph type="sldNum" sz="quarter" idx="10"/>
          </p:nvPr>
        </p:nvSpPr>
        <p:spPr/>
        <p:txBody>
          <a:bodyPr/>
          <a:lstStyle/>
          <a:p>
            <a:fld id="{EF34369E-EF2E-4195-89F2-EA091719C58A}" type="slidenum">
              <a:rPr lang="en-US" smtClean="0"/>
              <a:t>18</a:t>
            </a:fld>
            <a:endParaRPr lang="en-US"/>
          </a:p>
        </p:txBody>
      </p:sp>
    </p:spTree>
    <p:extLst>
      <p:ext uri="{BB962C8B-B14F-4D97-AF65-F5344CB8AC3E}">
        <p14:creationId xmlns:p14="http://schemas.microsoft.com/office/powerpoint/2010/main" val="1471858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section we’ll cover the subjects offered by the school and support services.</a:t>
            </a:r>
            <a:endParaRPr lang="en-US" dirty="0"/>
          </a:p>
        </p:txBody>
      </p:sp>
      <p:sp>
        <p:nvSpPr>
          <p:cNvPr id="4" name="Slide Number Placeholder 3"/>
          <p:cNvSpPr>
            <a:spLocks noGrp="1"/>
          </p:cNvSpPr>
          <p:nvPr>
            <p:ph type="sldNum" sz="quarter" idx="10"/>
          </p:nvPr>
        </p:nvSpPr>
        <p:spPr/>
        <p:txBody>
          <a:bodyPr/>
          <a:lstStyle/>
          <a:p>
            <a:fld id="{EF34369E-EF2E-4195-89F2-EA091719C58A}" type="slidenum">
              <a:rPr lang="en-US" smtClean="0"/>
              <a:t>19</a:t>
            </a:fld>
            <a:endParaRPr lang="en-US"/>
          </a:p>
        </p:txBody>
      </p:sp>
    </p:spTree>
    <p:extLst>
      <p:ext uri="{BB962C8B-B14F-4D97-AF65-F5344CB8AC3E}">
        <p14:creationId xmlns:p14="http://schemas.microsoft.com/office/powerpoint/2010/main" val="399460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start out</a:t>
            </a:r>
            <a:r>
              <a:rPr lang="en-US" baseline="0" dirty="0" smtClean="0"/>
              <a:t> by </a:t>
            </a:r>
            <a:r>
              <a:rPr lang="en-US" dirty="0" smtClean="0"/>
              <a:t>talking about the school’s main website</a:t>
            </a:r>
            <a:r>
              <a:rPr lang="en-US" dirty="0" smtClean="0"/>
              <a:t>.  </a:t>
            </a:r>
            <a:r>
              <a:rPr lang="en-US" dirty="0" smtClean="0"/>
              <a:t>We’ll explore the content and</a:t>
            </a:r>
            <a:r>
              <a:rPr lang="en-US" baseline="0" dirty="0" smtClean="0"/>
              <a:t> how it helps prospective parents and students as well as teachers.</a:t>
            </a:r>
            <a:endParaRPr lang="en-US" dirty="0" smtClean="0"/>
          </a:p>
        </p:txBody>
      </p:sp>
      <p:sp>
        <p:nvSpPr>
          <p:cNvPr id="4" name="Slide Number Placeholder 3"/>
          <p:cNvSpPr>
            <a:spLocks noGrp="1"/>
          </p:cNvSpPr>
          <p:nvPr>
            <p:ph type="sldNum" sz="quarter" idx="10"/>
          </p:nvPr>
        </p:nvSpPr>
        <p:spPr/>
        <p:txBody>
          <a:bodyPr/>
          <a:lstStyle/>
          <a:p>
            <a:fld id="{EF34369E-EF2E-4195-89F2-EA091719C58A}" type="slidenum">
              <a:rPr lang="en-US" smtClean="0"/>
              <a:t>2</a:t>
            </a:fld>
            <a:endParaRPr lang="en-US"/>
          </a:p>
        </p:txBody>
      </p:sp>
    </p:spTree>
    <p:extLst>
      <p:ext uri="{BB962C8B-B14F-4D97-AF65-F5344CB8AC3E}">
        <p14:creationId xmlns:p14="http://schemas.microsoft.com/office/powerpoint/2010/main" val="3560126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subjects covered  ISMN include reading, literature, writing, math, science, social studies, Spanish, and </a:t>
            </a:r>
            <a:r>
              <a:rPr lang="en-US" dirty="0" smtClean="0"/>
              <a:t>electives (ISMN,</a:t>
            </a:r>
            <a:r>
              <a:rPr lang="en-US" baseline="0" dirty="0" smtClean="0"/>
              <a:t> 2017g)</a:t>
            </a:r>
            <a:r>
              <a:rPr lang="en-US" dirty="0" smtClean="0"/>
              <a:t>. </a:t>
            </a:r>
            <a:r>
              <a:rPr lang="en-US" dirty="0" smtClean="0"/>
              <a:t>In </a:t>
            </a:r>
            <a:r>
              <a:rPr lang="en-US" dirty="0" smtClean="0"/>
              <a:t>addition, </a:t>
            </a:r>
            <a:r>
              <a:rPr lang="en-US" dirty="0" smtClean="0"/>
              <a:t>“the remediation program includes content for high school high–stakes exam readiness, so students can be thoroughly prepared for critical </a:t>
            </a:r>
            <a:r>
              <a:rPr lang="en-US" dirty="0" smtClean="0"/>
              <a:t>exams” (ISMN,</a:t>
            </a:r>
            <a:r>
              <a:rPr lang="en-US" baseline="0" dirty="0" smtClean="0"/>
              <a:t> 2017g, </a:t>
            </a:r>
            <a:r>
              <a:rPr lang="en-US" baseline="0" dirty="0" err="1" smtClean="0"/>
              <a:t>para</a:t>
            </a:r>
            <a:r>
              <a:rPr lang="en-US" baseline="0" dirty="0" smtClean="0"/>
              <a:t>. 3)</a:t>
            </a:r>
            <a:r>
              <a:rPr lang="en-US" dirty="0" smtClean="0"/>
              <a:t>.</a:t>
            </a:r>
            <a:endParaRPr lang="en-US" dirty="0"/>
          </a:p>
        </p:txBody>
      </p:sp>
      <p:sp>
        <p:nvSpPr>
          <p:cNvPr id="4" name="Slide Number Placeholder 3"/>
          <p:cNvSpPr>
            <a:spLocks noGrp="1"/>
          </p:cNvSpPr>
          <p:nvPr>
            <p:ph type="sldNum" sz="quarter" idx="10"/>
          </p:nvPr>
        </p:nvSpPr>
        <p:spPr/>
        <p:txBody>
          <a:bodyPr/>
          <a:lstStyle/>
          <a:p>
            <a:fld id="{EF34369E-EF2E-4195-89F2-EA091719C58A}" type="slidenum">
              <a:rPr lang="en-US" smtClean="0"/>
              <a:t>20</a:t>
            </a:fld>
            <a:endParaRPr lang="en-US"/>
          </a:p>
        </p:txBody>
      </p:sp>
    </p:spTree>
    <p:extLst>
      <p:ext uri="{BB962C8B-B14F-4D97-AF65-F5344CB8AC3E}">
        <p14:creationId xmlns:p14="http://schemas.microsoft.com/office/powerpoint/2010/main" val="3646615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Technical support is provided by K12 </a:t>
            </a:r>
            <a:r>
              <a:rPr lang="en-US" baseline="0" dirty="0" smtClean="0"/>
              <a:t>Inc. (K12 Inc., 2016). </a:t>
            </a:r>
            <a:r>
              <a:rPr lang="en-US" baseline="0" dirty="0" smtClean="0"/>
              <a:t>Students can call a toll-free line or submit an online form to get help with course print materials and computer technical </a:t>
            </a:r>
            <a:r>
              <a:rPr lang="en-US" baseline="0" dirty="0" smtClean="0"/>
              <a:t>issues (K12 Inc., 2016). </a:t>
            </a:r>
            <a:endParaRPr lang="en-US" baseline="0" dirty="0" smtClean="0"/>
          </a:p>
        </p:txBody>
      </p:sp>
      <p:sp>
        <p:nvSpPr>
          <p:cNvPr id="4" name="Slide Number Placeholder 3"/>
          <p:cNvSpPr>
            <a:spLocks noGrp="1"/>
          </p:cNvSpPr>
          <p:nvPr>
            <p:ph type="sldNum" sz="quarter" idx="10"/>
          </p:nvPr>
        </p:nvSpPr>
        <p:spPr/>
        <p:txBody>
          <a:bodyPr/>
          <a:lstStyle/>
          <a:p>
            <a:fld id="{EF34369E-EF2E-4195-89F2-EA091719C58A}" type="slidenum">
              <a:rPr lang="en-US" smtClean="0"/>
              <a:t>21</a:t>
            </a:fld>
            <a:endParaRPr lang="en-US"/>
          </a:p>
        </p:txBody>
      </p:sp>
    </p:spTree>
    <p:extLst>
      <p:ext uri="{BB962C8B-B14F-4D97-AF65-F5344CB8AC3E}">
        <p14:creationId xmlns:p14="http://schemas.microsoft.com/office/powerpoint/2010/main" val="4263249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t>
            </a:r>
            <a:r>
              <a:rPr lang="en-US" dirty="0" smtClean="0"/>
              <a:t>he Family Academic Support Team includes a licensed social worker and other family support personnel to help students stay on track through early interventions, wrap-around supports, and linking families to school and community based </a:t>
            </a:r>
            <a:r>
              <a:rPr lang="en-US" dirty="0" smtClean="0"/>
              <a:t>resources (ISMN, 2017a). </a:t>
            </a:r>
            <a:endParaRPr lang="en-US" dirty="0" smtClean="0"/>
          </a:p>
        </p:txBody>
      </p:sp>
      <p:sp>
        <p:nvSpPr>
          <p:cNvPr id="4" name="Slide Number Placeholder 3"/>
          <p:cNvSpPr>
            <a:spLocks noGrp="1"/>
          </p:cNvSpPr>
          <p:nvPr>
            <p:ph type="sldNum" sz="quarter" idx="10"/>
          </p:nvPr>
        </p:nvSpPr>
        <p:spPr/>
        <p:txBody>
          <a:bodyPr/>
          <a:lstStyle/>
          <a:p>
            <a:fld id="{EF34369E-EF2E-4195-89F2-EA091719C58A}" type="slidenum">
              <a:rPr lang="en-US" smtClean="0"/>
              <a:t>22</a:t>
            </a:fld>
            <a:endParaRPr lang="en-US"/>
          </a:p>
        </p:txBody>
      </p:sp>
    </p:spTree>
    <p:extLst>
      <p:ext uri="{BB962C8B-B14F-4D97-AF65-F5344CB8AC3E}">
        <p14:creationId xmlns:p14="http://schemas.microsoft.com/office/powerpoint/2010/main" val="49156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 who participate in the Social and Learning program attend twice-weekly advisory sessions for 30 minutes in a live, online forum facilitated by a specially trained </a:t>
            </a:r>
            <a:r>
              <a:rPr lang="en-US" dirty="0" smtClean="0"/>
              <a:t>teacher</a:t>
            </a:r>
            <a:r>
              <a:rPr lang="en-US" baseline="0" dirty="0" smtClean="0"/>
              <a:t> (ISMN, 2017i).</a:t>
            </a:r>
            <a:r>
              <a:rPr lang="en-US" dirty="0" smtClean="0"/>
              <a:t> </a:t>
            </a:r>
            <a:r>
              <a:rPr lang="en-US" dirty="0" smtClean="0"/>
              <a:t>The goals of these programs are</a:t>
            </a:r>
            <a:r>
              <a:rPr lang="en-US" baseline="0" dirty="0" smtClean="0"/>
              <a:t> to help grow student’s s</a:t>
            </a:r>
            <a:r>
              <a:rPr lang="en-US" dirty="0" smtClean="0"/>
              <a:t>elf-awareness, social awareness, relationship building, and responsible decision-making </a:t>
            </a:r>
            <a:r>
              <a:rPr lang="en-US" dirty="0" smtClean="0"/>
              <a:t>skills (ISMN, 2017i).</a:t>
            </a:r>
            <a:endParaRPr lang="en-US" dirty="0" smtClean="0"/>
          </a:p>
        </p:txBody>
      </p:sp>
      <p:sp>
        <p:nvSpPr>
          <p:cNvPr id="4" name="Slide Number Placeholder 3"/>
          <p:cNvSpPr>
            <a:spLocks noGrp="1"/>
          </p:cNvSpPr>
          <p:nvPr>
            <p:ph type="sldNum" sz="quarter" idx="10"/>
          </p:nvPr>
        </p:nvSpPr>
        <p:spPr/>
        <p:txBody>
          <a:bodyPr/>
          <a:lstStyle/>
          <a:p>
            <a:fld id="{EF34369E-EF2E-4195-89F2-EA091719C58A}" type="slidenum">
              <a:rPr lang="en-US" smtClean="0"/>
              <a:t>23</a:t>
            </a:fld>
            <a:endParaRPr lang="en-US"/>
          </a:p>
        </p:txBody>
      </p:sp>
    </p:spTree>
    <p:extLst>
      <p:ext uri="{BB962C8B-B14F-4D97-AF65-F5344CB8AC3E}">
        <p14:creationId xmlns:p14="http://schemas.microsoft.com/office/powerpoint/2010/main" val="4263249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student was kind enough to post ISMN clubs in a blog </a:t>
            </a:r>
            <a:r>
              <a:rPr lang="en-US" baseline="0" dirty="0" smtClean="0"/>
              <a:t>post (Macluke170, 2008).</a:t>
            </a:r>
            <a:endParaRPr lang="en-US" dirty="0" smtClean="0"/>
          </a:p>
        </p:txBody>
      </p:sp>
      <p:sp>
        <p:nvSpPr>
          <p:cNvPr id="4" name="Slide Number Placeholder 3"/>
          <p:cNvSpPr>
            <a:spLocks noGrp="1"/>
          </p:cNvSpPr>
          <p:nvPr>
            <p:ph type="sldNum" sz="quarter" idx="10"/>
          </p:nvPr>
        </p:nvSpPr>
        <p:spPr/>
        <p:txBody>
          <a:bodyPr/>
          <a:lstStyle/>
          <a:p>
            <a:fld id="{EF34369E-EF2E-4195-89F2-EA091719C58A}" type="slidenum">
              <a:rPr lang="en-US" smtClean="0"/>
              <a:t>24</a:t>
            </a:fld>
            <a:endParaRPr lang="en-US"/>
          </a:p>
        </p:txBody>
      </p:sp>
    </p:spTree>
    <p:extLst>
      <p:ext uri="{BB962C8B-B14F-4D97-AF65-F5344CB8AC3E}">
        <p14:creationId xmlns:p14="http://schemas.microsoft.com/office/powerpoint/2010/main" val="4263249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we’ll turn our</a:t>
            </a:r>
            <a:r>
              <a:rPr lang="en-US" baseline="0" dirty="0" smtClean="0"/>
              <a:t> attention to the student body at the ISMN. What they can expect, the target student population, student population, and enrollment statistics are covered.</a:t>
            </a:r>
            <a:endParaRPr lang="en-US" dirty="0"/>
          </a:p>
        </p:txBody>
      </p:sp>
      <p:sp>
        <p:nvSpPr>
          <p:cNvPr id="4" name="Slide Number Placeholder 3"/>
          <p:cNvSpPr>
            <a:spLocks noGrp="1"/>
          </p:cNvSpPr>
          <p:nvPr>
            <p:ph type="sldNum" sz="quarter" idx="10"/>
          </p:nvPr>
        </p:nvSpPr>
        <p:spPr/>
        <p:txBody>
          <a:bodyPr/>
          <a:lstStyle/>
          <a:p>
            <a:fld id="{EF34369E-EF2E-4195-89F2-EA091719C58A}" type="slidenum">
              <a:rPr lang="en-US" smtClean="0"/>
              <a:t>25</a:t>
            </a:fld>
            <a:endParaRPr lang="en-US"/>
          </a:p>
        </p:txBody>
      </p:sp>
    </p:spTree>
    <p:extLst>
      <p:ext uri="{BB962C8B-B14F-4D97-AF65-F5344CB8AC3E}">
        <p14:creationId xmlns:p14="http://schemas.microsoft.com/office/powerpoint/2010/main" val="3555567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who attend ISMN attend school from their home</a:t>
            </a:r>
            <a:r>
              <a:rPr lang="en-US" baseline="0" dirty="0" smtClean="0"/>
              <a:t> without the distractions and peer </a:t>
            </a:r>
            <a:r>
              <a:rPr lang="en-US" baseline="0" dirty="0" smtClean="0"/>
              <a:t>pressure </a:t>
            </a:r>
            <a:r>
              <a:rPr lang="en-US" dirty="0" smtClean="0"/>
              <a:t>(ISMN, 2017d)</a:t>
            </a:r>
            <a:r>
              <a:rPr lang="en-US" baseline="0" dirty="0" smtClean="0"/>
              <a:t>. </a:t>
            </a:r>
            <a:r>
              <a:rPr lang="en-US" baseline="0" dirty="0" smtClean="0"/>
              <a:t>State-certified teachers, counselors, and a learning coach (usually a parent) provide </a:t>
            </a:r>
            <a:r>
              <a:rPr lang="en-US" baseline="0" dirty="0" smtClean="0"/>
              <a:t>support </a:t>
            </a:r>
            <a:r>
              <a:rPr lang="en-US" dirty="0" smtClean="0"/>
              <a:t>(ISMN, 2017d)</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EF34369E-EF2E-4195-89F2-EA091719C58A}" type="slidenum">
              <a:rPr lang="en-US" smtClean="0"/>
              <a:t>26</a:t>
            </a:fld>
            <a:endParaRPr lang="en-US"/>
          </a:p>
        </p:txBody>
      </p:sp>
    </p:spTree>
    <p:extLst>
      <p:ext uri="{BB962C8B-B14F-4D97-AF65-F5344CB8AC3E}">
        <p14:creationId xmlns:p14="http://schemas.microsoft.com/office/powerpoint/2010/main" val="1787245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ISMN</a:t>
            </a:r>
            <a:r>
              <a:rPr lang="en-US" baseline="0" dirty="0" smtClean="0"/>
              <a:t> targets struggling students in grades </a:t>
            </a:r>
            <a:r>
              <a:rPr lang="en-US" baseline="0" dirty="0" smtClean="0"/>
              <a:t>6-12 (ISMN, 2017d). </a:t>
            </a:r>
            <a:r>
              <a:rPr lang="en-US" baseline="0" dirty="0" smtClean="0"/>
              <a:t>These students </a:t>
            </a:r>
            <a:r>
              <a:rPr lang="en-US" dirty="0" smtClean="0"/>
              <a:t>“may be one who has failed certain courses, is bored or turned-off by school, misses school days, feels unsafe at school, or perhaps has received suspensions or been left back” </a:t>
            </a:r>
            <a:r>
              <a:rPr lang="en-US" dirty="0" smtClean="0"/>
              <a:t>(ISMN, 2017d, </a:t>
            </a:r>
            <a:r>
              <a:rPr lang="en-US" dirty="0" err="1" smtClean="0"/>
              <a:t>para</a:t>
            </a:r>
            <a:r>
              <a:rPr lang="en-US" dirty="0" smtClean="0"/>
              <a:t>. 2</a:t>
            </a:r>
            <a:r>
              <a:rPr lang="en-US" dirty="0" smtClean="0"/>
              <a:t>).</a:t>
            </a:r>
            <a:endParaRPr lang="en-US" dirty="0" smtClean="0"/>
          </a:p>
        </p:txBody>
      </p:sp>
      <p:sp>
        <p:nvSpPr>
          <p:cNvPr id="4" name="Slide Number Placeholder 3"/>
          <p:cNvSpPr>
            <a:spLocks noGrp="1"/>
          </p:cNvSpPr>
          <p:nvPr>
            <p:ph type="sldNum" sz="quarter" idx="10"/>
          </p:nvPr>
        </p:nvSpPr>
        <p:spPr/>
        <p:txBody>
          <a:bodyPr/>
          <a:lstStyle/>
          <a:p>
            <a:fld id="{EF34369E-EF2E-4195-89F2-EA091719C58A}" type="slidenum">
              <a:rPr lang="en-US" smtClean="0"/>
              <a:t>27</a:t>
            </a:fld>
            <a:endParaRPr lang="en-US"/>
          </a:p>
        </p:txBody>
      </p:sp>
    </p:spTree>
    <p:extLst>
      <p:ext uri="{BB962C8B-B14F-4D97-AF65-F5344CB8AC3E}">
        <p14:creationId xmlns:p14="http://schemas.microsoft.com/office/powerpoint/2010/main" val="1688009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student population is</a:t>
            </a:r>
            <a:r>
              <a:rPr lang="en-US" baseline="0" dirty="0" smtClean="0"/>
              <a:t> predominately </a:t>
            </a:r>
            <a:r>
              <a:rPr lang="en-US" baseline="0" dirty="0" smtClean="0"/>
              <a:t>white </a:t>
            </a:r>
            <a:r>
              <a:rPr lang="en-US" dirty="0" smtClean="0"/>
              <a:t>(GreatSchools.org, 2017)</a:t>
            </a:r>
            <a:r>
              <a:rPr lang="en-US" baseline="0" dirty="0" smtClean="0"/>
              <a:t>. </a:t>
            </a:r>
            <a:r>
              <a:rPr lang="en-US" baseline="0" dirty="0" smtClean="0"/>
              <a:t>42% of students are from low-income </a:t>
            </a:r>
            <a:r>
              <a:rPr lang="en-US" baseline="0" dirty="0" smtClean="0"/>
              <a:t>families </a:t>
            </a:r>
            <a:r>
              <a:rPr lang="en-US" dirty="0" smtClean="0"/>
              <a:t>(GreatSchools.org, 2017)</a:t>
            </a:r>
            <a:r>
              <a:rPr lang="en-US" baseline="0" dirty="0" smtClean="0"/>
              <a:t>. </a:t>
            </a:r>
            <a:r>
              <a:rPr lang="en-US" baseline="0" dirty="0" smtClean="0"/>
              <a:t>60% of students are </a:t>
            </a:r>
            <a:r>
              <a:rPr lang="en-US" baseline="0" dirty="0" smtClean="0"/>
              <a:t>female </a:t>
            </a:r>
            <a:r>
              <a:rPr lang="en-US" dirty="0" smtClean="0"/>
              <a:t>(GreatSchools.org, 2017)</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EF34369E-EF2E-4195-89F2-EA091719C58A}" type="slidenum">
              <a:rPr lang="en-US" smtClean="0"/>
              <a:t>28</a:t>
            </a:fld>
            <a:endParaRPr lang="en-US"/>
          </a:p>
        </p:txBody>
      </p:sp>
    </p:spTree>
    <p:extLst>
      <p:ext uri="{BB962C8B-B14F-4D97-AF65-F5344CB8AC3E}">
        <p14:creationId xmlns:p14="http://schemas.microsoft.com/office/powerpoint/2010/main" val="3350645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Enrollme</a:t>
            </a:r>
            <a:r>
              <a:rPr lang="en-US" baseline="0" dirty="0" smtClean="0"/>
              <a:t>nt statistics for ISMN from 2010 through 2015 show a downward </a:t>
            </a:r>
            <a:r>
              <a:rPr lang="en-US" baseline="0" dirty="0" smtClean="0"/>
              <a:t>trend (Schooldigger.com, 2017). </a:t>
            </a:r>
            <a:r>
              <a:rPr lang="en-US" baseline="0" dirty="0" smtClean="0"/>
              <a:t>Enrollment started around 450 students in 2010 &amp; </a:t>
            </a:r>
            <a:r>
              <a:rPr lang="en-US" baseline="0" dirty="0" smtClean="0"/>
              <a:t>2011 (Schooldigger.com, 2017).  </a:t>
            </a:r>
            <a:r>
              <a:rPr lang="en-US" baseline="0" dirty="0" smtClean="0"/>
              <a:t>The lowest enrollment was in 2013 with 295 </a:t>
            </a:r>
            <a:r>
              <a:rPr lang="en-US" baseline="0" dirty="0" smtClean="0"/>
              <a:t>students (Schooldigger.com, 2017). </a:t>
            </a:r>
            <a:r>
              <a:rPr lang="en-US" baseline="0" dirty="0" smtClean="0"/>
              <a:t>Enrollment in 2015 was 350 </a:t>
            </a:r>
            <a:r>
              <a:rPr lang="en-US" baseline="0" dirty="0" smtClean="0"/>
              <a:t>students (Schooldigger.com, 2017).</a:t>
            </a:r>
            <a:endParaRPr lang="en-US" dirty="0"/>
          </a:p>
        </p:txBody>
      </p:sp>
      <p:sp>
        <p:nvSpPr>
          <p:cNvPr id="4" name="Slide Number Placeholder 3"/>
          <p:cNvSpPr>
            <a:spLocks noGrp="1"/>
          </p:cNvSpPr>
          <p:nvPr>
            <p:ph type="sldNum" sz="quarter" idx="10"/>
          </p:nvPr>
        </p:nvSpPr>
        <p:spPr/>
        <p:txBody>
          <a:bodyPr/>
          <a:lstStyle/>
          <a:p>
            <a:fld id="{EF34369E-EF2E-4195-89F2-EA091719C58A}" type="slidenum">
              <a:rPr lang="en-US" smtClean="0"/>
              <a:t>29</a:t>
            </a:fld>
            <a:endParaRPr lang="en-US"/>
          </a:p>
        </p:txBody>
      </p:sp>
    </p:spTree>
    <p:extLst>
      <p:ext uri="{BB962C8B-B14F-4D97-AF65-F5344CB8AC3E}">
        <p14:creationId xmlns:p14="http://schemas.microsoft.com/office/powerpoint/2010/main" val="1688009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home</a:t>
            </a:r>
            <a:r>
              <a:rPr lang="en-US" baseline="0" dirty="0" smtClean="0"/>
              <a:t> page of the ISMN is really geared as a sales tool to prospective parents and students (</a:t>
            </a:r>
            <a:r>
              <a:rPr lang="en-US" sz="1200" dirty="0" smtClean="0"/>
              <a:t>ISMN,</a:t>
            </a:r>
            <a:r>
              <a:rPr lang="en-US" sz="1200" baseline="0" dirty="0" smtClean="0"/>
              <a:t> </a:t>
            </a:r>
            <a:r>
              <a:rPr lang="en-US" sz="1200" dirty="0" smtClean="0"/>
              <a:t>2017b)</a:t>
            </a:r>
            <a:r>
              <a:rPr lang="en-US" baseline="0" dirty="0" smtClean="0"/>
              <a:t>. </a:t>
            </a:r>
            <a:r>
              <a:rPr lang="en-US" baseline="0" dirty="0" smtClean="0"/>
              <a:t> There </a:t>
            </a:r>
            <a:r>
              <a:rPr lang="en-US" baseline="0" dirty="0" smtClean="0"/>
              <a:t>are multiple opportunities for prospective parents and students to: 1) attend an event about the school, 2) enroll, 3) chat with an enrollment counselor, or 4) call an enrollment counselor. </a:t>
            </a:r>
            <a:r>
              <a:rPr lang="en-US" baseline="0" dirty="0" smtClean="0"/>
              <a:t> The </a:t>
            </a:r>
            <a:r>
              <a:rPr lang="en-US" baseline="0" dirty="0" smtClean="0"/>
              <a:t>areas in the red callouts on this screen represent 11 sales opportunities (</a:t>
            </a:r>
            <a:r>
              <a:rPr lang="en-US" sz="1200" dirty="0" smtClean="0"/>
              <a:t>ISMN,</a:t>
            </a:r>
            <a:r>
              <a:rPr lang="en-US" sz="1200" baseline="0" dirty="0" smtClean="0"/>
              <a:t> </a:t>
            </a:r>
            <a:r>
              <a:rPr lang="en-US" sz="1200" dirty="0" smtClean="0"/>
              <a:t>2017b).</a:t>
            </a:r>
            <a:endParaRPr lang="en-US" baseline="0" dirty="0" smtClean="0"/>
          </a:p>
        </p:txBody>
      </p:sp>
      <p:sp>
        <p:nvSpPr>
          <p:cNvPr id="4" name="Slide Number Placeholder 3"/>
          <p:cNvSpPr>
            <a:spLocks noGrp="1"/>
          </p:cNvSpPr>
          <p:nvPr>
            <p:ph type="sldNum" sz="quarter" idx="10"/>
          </p:nvPr>
        </p:nvSpPr>
        <p:spPr/>
        <p:txBody>
          <a:bodyPr/>
          <a:lstStyle/>
          <a:p>
            <a:fld id="{EF34369E-EF2E-4195-89F2-EA091719C58A}" type="slidenum">
              <a:rPr lang="en-US" smtClean="0"/>
              <a:t>3</a:t>
            </a:fld>
            <a:endParaRPr lang="en-US"/>
          </a:p>
        </p:txBody>
      </p:sp>
    </p:spTree>
    <p:extLst>
      <p:ext uri="{BB962C8B-B14F-4D97-AF65-F5344CB8AC3E}">
        <p14:creationId xmlns:p14="http://schemas.microsoft.com/office/powerpoint/2010/main" val="3697375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ISMN’s home</a:t>
            </a:r>
            <a:r>
              <a:rPr lang="en-US" baseline="0" dirty="0" smtClean="0"/>
              <a:t> page </a:t>
            </a:r>
            <a:r>
              <a:rPr lang="en-US" dirty="0" smtClean="0"/>
              <a:t>is primarily a sales tool geared to encourage enrollment. The content focuses on reasons why students should enroll and lack meaningful</a:t>
            </a:r>
            <a:r>
              <a:rPr lang="en-US" baseline="0" dirty="0" smtClean="0"/>
              <a:t> </a:t>
            </a:r>
            <a:r>
              <a:rPr lang="en-US" dirty="0" smtClean="0"/>
              <a:t>resources for other stakeholders. </a:t>
            </a:r>
            <a:r>
              <a:rPr lang="en-US" baseline="0" dirty="0" smtClean="0"/>
              <a:t>Students can log into the Online School (OLS) from the button called out in </a:t>
            </a:r>
            <a:r>
              <a:rPr lang="en-US" baseline="0" dirty="0" smtClean="0"/>
              <a:t>red (ISMN, 2017b). </a:t>
            </a:r>
            <a:r>
              <a:rPr lang="en-US" baseline="0" dirty="0" smtClean="0"/>
              <a:t>We covered earlier that teacher resources appear to be confined to a few hyperlinks at the bottom of the page. </a:t>
            </a:r>
            <a:endParaRPr lang="en-US" dirty="0"/>
          </a:p>
        </p:txBody>
      </p:sp>
      <p:sp>
        <p:nvSpPr>
          <p:cNvPr id="4" name="Slide Number Placeholder 3"/>
          <p:cNvSpPr>
            <a:spLocks noGrp="1"/>
          </p:cNvSpPr>
          <p:nvPr>
            <p:ph type="sldNum" sz="quarter" idx="10"/>
          </p:nvPr>
        </p:nvSpPr>
        <p:spPr/>
        <p:txBody>
          <a:bodyPr/>
          <a:lstStyle/>
          <a:p>
            <a:fld id="{EF34369E-EF2E-4195-89F2-EA091719C58A}" type="slidenum">
              <a:rPr lang="en-US" smtClean="0"/>
              <a:t>30</a:t>
            </a:fld>
            <a:endParaRPr lang="en-US"/>
          </a:p>
        </p:txBody>
      </p:sp>
    </p:spTree>
    <p:extLst>
      <p:ext uri="{BB962C8B-B14F-4D97-AF65-F5344CB8AC3E}">
        <p14:creationId xmlns:p14="http://schemas.microsoft.com/office/powerpoint/2010/main" val="3697375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a:t>
            </a:r>
            <a:r>
              <a:rPr lang="en-US" baseline="0" dirty="0" smtClean="0"/>
              <a:t> ISMN targets struggling student populations it is easy to assume that these students are not high performing. Regardless, the scores we see in this presentation does not reflect well on the quality of teaching and support provided by ISMN </a:t>
            </a:r>
            <a:r>
              <a:rPr lang="en-US" baseline="0" dirty="0" smtClean="0"/>
              <a:t>(</a:t>
            </a:r>
            <a:r>
              <a:rPr lang="en-US" dirty="0" smtClean="0"/>
              <a:t>GreatSchools.org, 2017)</a:t>
            </a:r>
            <a:r>
              <a:rPr lang="en-US" baseline="0" dirty="0" smtClean="0"/>
              <a:t>. </a:t>
            </a:r>
            <a:r>
              <a:rPr lang="en-US" baseline="0" dirty="0" smtClean="0"/>
              <a:t>There </a:t>
            </a:r>
            <a:r>
              <a:rPr lang="en-US" baseline="0" dirty="0" smtClean="0"/>
              <a:t>also seems </a:t>
            </a:r>
            <a:r>
              <a:rPr lang="en-US" baseline="0" dirty="0" smtClean="0"/>
              <a:t>a lack of pride in the school – the head of school, </a:t>
            </a:r>
            <a:r>
              <a:rPr lang="en-US" dirty="0" smtClean="0"/>
              <a:t>John Huber is</a:t>
            </a:r>
            <a:r>
              <a:rPr lang="en-US" baseline="0" dirty="0" smtClean="0"/>
              <a:t> the only easily found name in relation to the school. All other members of the organization are discussed in generic terms as if “teacher” or “support” personnel are easily replaceable widgets that do not contribute to </a:t>
            </a:r>
            <a:r>
              <a:rPr lang="en-US" baseline="0" dirty="0" smtClean="0"/>
              <a:t>a </a:t>
            </a:r>
            <a:r>
              <a:rPr lang="en-US" baseline="0" dirty="0" smtClean="0"/>
              <a:t>school’s success.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final comment from a student who attended ISMN: “</a:t>
            </a:r>
            <a:r>
              <a:rPr lang="en-US" dirty="0" smtClean="0"/>
              <a:t>"I don't feel there was really anything specific that the teachers or administration did to try and prepare me for college or life after high school. The simple fact of the way the school works in terms of deadlines and schedules was what probably helped me the most. I had to learn how to effectively manage my time with few promptings or deadlines and learn how to teach myself the material I needed to </a:t>
            </a:r>
            <a:r>
              <a:rPr lang="en-US" dirty="0" smtClean="0"/>
              <a:t>know” (Century21,</a:t>
            </a:r>
            <a:r>
              <a:rPr lang="en-US" baseline="0" dirty="0" smtClean="0"/>
              <a:t> 2017b, </a:t>
            </a:r>
            <a:r>
              <a:rPr lang="en-US" baseline="0" dirty="0" err="1" smtClean="0"/>
              <a:t>para</a:t>
            </a:r>
            <a:r>
              <a:rPr lang="en-US" baseline="0" dirty="0" smtClean="0"/>
              <a:t>. 2).</a:t>
            </a:r>
            <a:endParaRPr lang="en-US" dirty="0" smtClean="0"/>
          </a:p>
        </p:txBody>
      </p:sp>
      <p:sp>
        <p:nvSpPr>
          <p:cNvPr id="4" name="Slide Number Placeholder 3"/>
          <p:cNvSpPr>
            <a:spLocks noGrp="1"/>
          </p:cNvSpPr>
          <p:nvPr>
            <p:ph type="sldNum" sz="quarter" idx="10"/>
          </p:nvPr>
        </p:nvSpPr>
        <p:spPr/>
        <p:txBody>
          <a:bodyPr/>
          <a:lstStyle/>
          <a:p>
            <a:fld id="{EF34369E-EF2E-4195-89F2-EA091719C58A}" type="slidenum">
              <a:rPr lang="en-US" smtClean="0"/>
              <a:t>31</a:t>
            </a:fld>
            <a:endParaRPr lang="en-US"/>
          </a:p>
        </p:txBody>
      </p:sp>
    </p:spTree>
    <p:extLst>
      <p:ext uri="{BB962C8B-B14F-4D97-AF65-F5344CB8AC3E}">
        <p14:creationId xmlns:p14="http://schemas.microsoft.com/office/powerpoint/2010/main" val="1089199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4369E-EF2E-4195-89F2-EA091719C58A}" type="slidenum">
              <a:rPr lang="en-US" smtClean="0"/>
              <a:t>32</a:t>
            </a:fld>
            <a:endParaRPr lang="en-US"/>
          </a:p>
        </p:txBody>
      </p:sp>
    </p:spTree>
    <p:extLst>
      <p:ext uri="{BB962C8B-B14F-4D97-AF65-F5344CB8AC3E}">
        <p14:creationId xmlns:p14="http://schemas.microsoft.com/office/powerpoint/2010/main" val="20858486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4369E-EF2E-4195-89F2-EA091719C58A}" type="slidenum">
              <a:rPr lang="en-US" smtClean="0"/>
              <a:t>33</a:t>
            </a:fld>
            <a:endParaRPr lang="en-US"/>
          </a:p>
        </p:txBody>
      </p:sp>
    </p:spTree>
    <p:extLst>
      <p:ext uri="{BB962C8B-B14F-4D97-AF65-F5344CB8AC3E}">
        <p14:creationId xmlns:p14="http://schemas.microsoft.com/office/powerpoint/2010/main" val="2085848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4369E-EF2E-4195-89F2-EA091719C58A}" type="slidenum">
              <a:rPr lang="en-US" smtClean="0"/>
              <a:t>34</a:t>
            </a:fld>
            <a:endParaRPr lang="en-US"/>
          </a:p>
        </p:txBody>
      </p:sp>
    </p:spTree>
    <p:extLst>
      <p:ext uri="{BB962C8B-B14F-4D97-AF65-F5344CB8AC3E}">
        <p14:creationId xmlns:p14="http://schemas.microsoft.com/office/powerpoint/2010/main" val="2085848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4369E-EF2E-4195-89F2-EA091719C58A}" type="slidenum">
              <a:rPr lang="en-US" smtClean="0"/>
              <a:t>35</a:t>
            </a:fld>
            <a:endParaRPr lang="en-US"/>
          </a:p>
        </p:txBody>
      </p:sp>
    </p:spTree>
    <p:extLst>
      <p:ext uri="{BB962C8B-B14F-4D97-AF65-F5344CB8AC3E}">
        <p14:creationId xmlns:p14="http://schemas.microsoft.com/office/powerpoint/2010/main" val="2085848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4369E-EF2E-4195-89F2-EA091719C58A}" type="slidenum">
              <a:rPr lang="en-US" smtClean="0"/>
              <a:t>36</a:t>
            </a:fld>
            <a:endParaRPr lang="en-US"/>
          </a:p>
        </p:txBody>
      </p:sp>
    </p:spTree>
    <p:extLst>
      <p:ext uri="{BB962C8B-B14F-4D97-AF65-F5344CB8AC3E}">
        <p14:creationId xmlns:p14="http://schemas.microsoft.com/office/powerpoint/2010/main" val="20858486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4369E-EF2E-4195-89F2-EA091719C58A}" type="slidenum">
              <a:rPr lang="en-US" smtClean="0"/>
              <a:t>37</a:t>
            </a:fld>
            <a:endParaRPr lang="en-US"/>
          </a:p>
        </p:txBody>
      </p:sp>
    </p:spTree>
    <p:extLst>
      <p:ext uri="{BB962C8B-B14F-4D97-AF65-F5344CB8AC3E}">
        <p14:creationId xmlns:p14="http://schemas.microsoft.com/office/powerpoint/2010/main" val="2085848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Who We Are page</a:t>
            </a:r>
            <a:r>
              <a:rPr lang="en-US" baseline="0" dirty="0" smtClean="0"/>
              <a:t> provides further information that can help prospective students and parents make a decisions about whether or not to attend the school (ISMN, 2017j). </a:t>
            </a:r>
            <a:r>
              <a:rPr lang="en-US" baseline="0" dirty="0" smtClean="0"/>
              <a:t> Hyperlinks </a:t>
            </a:r>
            <a:r>
              <a:rPr lang="en-US" baseline="0" dirty="0" smtClean="0"/>
              <a:t>on this page lead to other pages (</a:t>
            </a:r>
            <a:r>
              <a:rPr lang="en-US" sz="1200" dirty="0" smtClean="0"/>
              <a:t>ISMN,</a:t>
            </a:r>
            <a:r>
              <a:rPr lang="en-US" sz="1200" baseline="0" dirty="0" smtClean="0"/>
              <a:t> </a:t>
            </a:r>
            <a:r>
              <a:rPr lang="en-US" sz="1200" dirty="0" smtClean="0"/>
              <a:t>2017j)</a:t>
            </a:r>
            <a:r>
              <a:rPr lang="en-US" baseline="0" dirty="0" smtClean="0"/>
              <a:t>. </a:t>
            </a:r>
            <a:r>
              <a:rPr lang="en-US" baseline="0" dirty="0" smtClean="0"/>
              <a:t> The </a:t>
            </a:r>
            <a:r>
              <a:rPr lang="en-US" baseline="0" dirty="0" smtClean="0"/>
              <a:t>Our Teachers pages does not provide a list of teachers but rather the fact that they work remotely as well as how middle school and high school teachers work with families enrolled in the program (ISMN, 2017f). </a:t>
            </a:r>
            <a:r>
              <a:rPr lang="en-US" baseline="0" dirty="0" smtClean="0"/>
              <a:t> The </a:t>
            </a:r>
            <a:r>
              <a:rPr lang="en-US" baseline="0" dirty="0" smtClean="0"/>
              <a:t>Our Curriculum page provides a high level discussion about the school’s award winning curriculum that is tailored to the student’s individualized learning plan (ISMN, 2017e). </a:t>
            </a:r>
            <a:r>
              <a:rPr lang="en-US" baseline="0" dirty="0" smtClean="0"/>
              <a:t> Finally</a:t>
            </a:r>
            <a:r>
              <a:rPr lang="en-US" baseline="0" dirty="0" smtClean="0"/>
              <a:t>, the Individualized Learning Plan (ILP) page gives a high level discussion of how this plan is based on the student’s assessment and serves as a roadmap for the students in their secondary and post-secondary careers (ISMN, 2017c).</a:t>
            </a:r>
          </a:p>
        </p:txBody>
      </p:sp>
      <p:sp>
        <p:nvSpPr>
          <p:cNvPr id="4" name="Slide Number Placeholder 3"/>
          <p:cNvSpPr>
            <a:spLocks noGrp="1"/>
          </p:cNvSpPr>
          <p:nvPr>
            <p:ph type="sldNum" sz="quarter" idx="10"/>
          </p:nvPr>
        </p:nvSpPr>
        <p:spPr/>
        <p:txBody>
          <a:bodyPr/>
          <a:lstStyle/>
          <a:p>
            <a:fld id="{EF34369E-EF2E-4195-89F2-EA091719C58A}" type="slidenum">
              <a:rPr lang="en-US" smtClean="0"/>
              <a:t>4</a:t>
            </a:fld>
            <a:endParaRPr lang="en-US"/>
          </a:p>
        </p:txBody>
      </p:sp>
    </p:spTree>
    <p:extLst>
      <p:ext uri="{BB962C8B-B14F-4D97-AF65-F5344CB8AC3E}">
        <p14:creationId xmlns:p14="http://schemas.microsoft.com/office/powerpoint/2010/main" val="3697375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 resources that could</a:t>
            </a:r>
            <a:r>
              <a:rPr lang="en-US" baseline="0" dirty="0" smtClean="0"/>
              <a:t> be found for teachers on the main website are links for customer support and </a:t>
            </a:r>
            <a:r>
              <a:rPr lang="en-US" baseline="0" dirty="0" smtClean="0"/>
              <a:t>careers (ISMN, 2017b).  There </a:t>
            </a:r>
            <a:r>
              <a:rPr lang="en-US" baseline="0" dirty="0" smtClean="0"/>
              <a:t>may be more resources for teachers who actually work for the school in another portal or in the Online School (OLS). </a:t>
            </a:r>
            <a:r>
              <a:rPr lang="en-US" baseline="0" dirty="0" smtClean="0"/>
              <a:t> However</a:t>
            </a:r>
            <a:r>
              <a:rPr lang="en-US" baseline="0" dirty="0" smtClean="0"/>
              <a:t>, these resources are not available on the public internet.</a:t>
            </a:r>
          </a:p>
        </p:txBody>
      </p:sp>
      <p:sp>
        <p:nvSpPr>
          <p:cNvPr id="4" name="Slide Number Placeholder 3"/>
          <p:cNvSpPr>
            <a:spLocks noGrp="1"/>
          </p:cNvSpPr>
          <p:nvPr>
            <p:ph type="sldNum" sz="quarter" idx="10"/>
          </p:nvPr>
        </p:nvSpPr>
        <p:spPr/>
        <p:txBody>
          <a:bodyPr/>
          <a:lstStyle/>
          <a:p>
            <a:fld id="{EF34369E-EF2E-4195-89F2-EA091719C58A}" type="slidenum">
              <a:rPr lang="en-US" smtClean="0"/>
              <a:t>5</a:t>
            </a:fld>
            <a:endParaRPr lang="en-US"/>
          </a:p>
        </p:txBody>
      </p:sp>
    </p:spTree>
    <p:extLst>
      <p:ext uri="{BB962C8B-B14F-4D97-AF65-F5344CB8AC3E}">
        <p14:creationId xmlns:p14="http://schemas.microsoft.com/office/powerpoint/2010/main" val="304271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the</a:t>
            </a:r>
            <a:r>
              <a:rPr lang="en-US" baseline="0" dirty="0" smtClean="0"/>
              <a:t> mission of</a:t>
            </a:r>
            <a:r>
              <a:rPr lang="en-US" dirty="0" smtClean="0"/>
              <a:t> </a:t>
            </a:r>
            <a:r>
              <a:rPr lang="en-US" baseline="0" dirty="0" smtClean="0"/>
              <a:t>ISMN and how well it fulfills that mission</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EF34369E-EF2E-4195-89F2-EA091719C58A}" type="slidenum">
              <a:rPr lang="en-US" smtClean="0"/>
              <a:t>6</a:t>
            </a:fld>
            <a:endParaRPr lang="en-US"/>
          </a:p>
        </p:txBody>
      </p:sp>
    </p:spTree>
    <p:extLst>
      <p:ext uri="{BB962C8B-B14F-4D97-AF65-F5344CB8AC3E}">
        <p14:creationId xmlns:p14="http://schemas.microsoft.com/office/powerpoint/2010/main" val="2600778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ISMN’s mission is to </a:t>
            </a:r>
            <a:r>
              <a:rPr lang="en-US" dirty="0" smtClean="0"/>
              <a:t>“engage</a:t>
            </a:r>
            <a:r>
              <a:rPr lang="en-US" dirty="0" smtClean="0"/>
              <a:t>, educate and empower all students to reach their full potential in their educational and professional </a:t>
            </a:r>
            <a:r>
              <a:rPr lang="en-US" dirty="0" smtClean="0"/>
              <a:t>goals” (ISMN, 2017j, </a:t>
            </a:r>
            <a:r>
              <a:rPr lang="en-US" dirty="0" err="1" smtClean="0"/>
              <a:t>para</a:t>
            </a:r>
            <a:r>
              <a:rPr lang="en-US" dirty="0" smtClean="0"/>
              <a:t>. 4).</a:t>
            </a:r>
            <a:endParaRPr lang="en-US" dirty="0" smtClean="0"/>
          </a:p>
        </p:txBody>
      </p:sp>
      <p:sp>
        <p:nvSpPr>
          <p:cNvPr id="4" name="Slide Number Placeholder 3"/>
          <p:cNvSpPr>
            <a:spLocks noGrp="1"/>
          </p:cNvSpPr>
          <p:nvPr>
            <p:ph type="sldNum" sz="quarter" idx="10"/>
          </p:nvPr>
        </p:nvSpPr>
        <p:spPr/>
        <p:txBody>
          <a:bodyPr/>
          <a:lstStyle/>
          <a:p>
            <a:fld id="{EF34369E-EF2E-4195-89F2-EA091719C58A}" type="slidenum">
              <a:rPr lang="en-US" smtClean="0"/>
              <a:t>7</a:t>
            </a:fld>
            <a:endParaRPr lang="en-US"/>
          </a:p>
        </p:txBody>
      </p:sp>
    </p:spTree>
    <p:extLst>
      <p:ext uri="{BB962C8B-B14F-4D97-AF65-F5344CB8AC3E}">
        <p14:creationId xmlns:p14="http://schemas.microsoft.com/office/powerpoint/2010/main" val="428640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well is the ISMN delivering</a:t>
            </a:r>
            <a:r>
              <a:rPr lang="en-US" baseline="0" dirty="0" smtClean="0"/>
              <a:t> on it’s mission? If we look at Facebook reviews, we find that four students give this school a ranking of five out of five </a:t>
            </a:r>
            <a:r>
              <a:rPr lang="en-US" baseline="0" dirty="0" smtClean="0"/>
              <a:t>stars (ISMN, 2017h).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F34369E-EF2E-4195-89F2-EA091719C58A}" type="slidenum">
              <a:rPr lang="en-US" smtClean="0"/>
              <a:t>8</a:t>
            </a:fld>
            <a:endParaRPr lang="en-US"/>
          </a:p>
        </p:txBody>
      </p:sp>
    </p:spTree>
    <p:extLst>
      <p:ext uri="{BB962C8B-B14F-4D97-AF65-F5344CB8AC3E}">
        <p14:creationId xmlns:p14="http://schemas.microsoft.com/office/powerpoint/2010/main" val="4263249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Further anecdotal evidence can be found on a Century 21 site, a realty site. Out of seven reviews, four reviews give this school four stars, two reviews give this school three stars, </a:t>
            </a:r>
            <a:r>
              <a:rPr lang="en-US" dirty="0" smtClean="0"/>
              <a:t>and </a:t>
            </a:r>
            <a:r>
              <a:rPr lang="en-US" baseline="0" dirty="0" smtClean="0"/>
              <a:t>one review gives this school two stars (Century 21, </a:t>
            </a:r>
            <a:r>
              <a:rPr lang="en-US" baseline="0" dirty="0" smtClean="0"/>
              <a:t>2017a, </a:t>
            </a:r>
            <a:r>
              <a:rPr lang="en-US" baseline="0" dirty="0" smtClean="0"/>
              <a:t>2017b</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EF34369E-EF2E-4195-89F2-EA091719C58A}" type="slidenum">
              <a:rPr lang="en-US" smtClean="0"/>
              <a:t>9</a:t>
            </a:fld>
            <a:endParaRPr lang="en-US"/>
          </a:p>
        </p:txBody>
      </p:sp>
    </p:spTree>
    <p:extLst>
      <p:ext uri="{BB962C8B-B14F-4D97-AF65-F5344CB8AC3E}">
        <p14:creationId xmlns:p14="http://schemas.microsoft.com/office/powerpoint/2010/main" val="4263249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9E4638-BBFF-4649-A73A-21E1897B8A1A}" type="datetimeFigureOut">
              <a:rPr lang="en-US" smtClean="0"/>
              <a:t>2017/10/31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E0C02-A72E-4E50-A480-DFCEE43DA00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9E4638-BBFF-4649-A73A-21E1897B8A1A}" type="datetimeFigureOut">
              <a:rPr lang="en-US" smtClean="0"/>
              <a:t>2017/10/31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E0C02-A72E-4E50-A480-DFCEE43DA00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9E4638-BBFF-4649-A73A-21E1897B8A1A}" type="datetimeFigureOut">
              <a:rPr lang="en-US" smtClean="0"/>
              <a:t>2017/10/31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E0C02-A72E-4E50-A480-DFCEE43DA00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9E4638-BBFF-4649-A73A-21E1897B8A1A}" type="datetimeFigureOut">
              <a:rPr lang="en-US" smtClean="0"/>
              <a:t>2017/10/31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E0C02-A72E-4E50-A480-DFCEE43DA00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9E4638-BBFF-4649-A73A-21E1897B8A1A}" type="datetimeFigureOut">
              <a:rPr lang="en-US" smtClean="0"/>
              <a:t>2017/10/31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E0C02-A72E-4E50-A480-DFCEE43DA00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9E4638-BBFF-4649-A73A-21E1897B8A1A}" type="datetimeFigureOut">
              <a:rPr lang="en-US" smtClean="0"/>
              <a:t>2017/10/31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E0C02-A72E-4E50-A480-DFCEE43DA00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9E4638-BBFF-4649-A73A-21E1897B8A1A}" type="datetimeFigureOut">
              <a:rPr lang="en-US" smtClean="0"/>
              <a:t>2017/10/31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4E0C02-A72E-4E50-A480-DFCEE43DA00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9E4638-BBFF-4649-A73A-21E1897B8A1A}" type="datetimeFigureOut">
              <a:rPr lang="en-US" smtClean="0"/>
              <a:t>2017/10/31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4E0C02-A72E-4E50-A480-DFCEE43DA00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E4638-BBFF-4649-A73A-21E1897B8A1A}" type="datetimeFigureOut">
              <a:rPr lang="en-US" smtClean="0"/>
              <a:t>2017/10/31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4E0C02-A72E-4E50-A480-DFCEE43DA00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9E4638-BBFF-4649-A73A-21E1897B8A1A}" type="datetimeFigureOut">
              <a:rPr lang="en-US" smtClean="0"/>
              <a:t>2017/10/31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E0C02-A72E-4E50-A480-DFCEE43DA00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9E4638-BBFF-4649-A73A-21E1897B8A1A}" type="datetimeFigureOut">
              <a:rPr lang="en-US" smtClean="0"/>
              <a:t>2017/10/31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E0C02-A72E-4E50-A480-DFCEE43DA00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29E4638-BBFF-4649-A73A-21E1897B8A1A}" type="datetimeFigureOut">
              <a:rPr lang="en-US" smtClean="0"/>
              <a:t>2017/10/31</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04E0C02-A72E-4E50-A480-DFCEE43DA00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SMN Masc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850" y="3733800"/>
            <a:ext cx="1181100"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466850"/>
            <a:ext cx="7848600" cy="1905000"/>
          </a:xfrm>
        </p:spPr>
        <p:txBody>
          <a:bodyPr/>
          <a:lstStyle/>
          <a:p>
            <a:r>
              <a:rPr lang="en-US" dirty="0" smtClean="0"/>
              <a:t>Insight School</a:t>
            </a:r>
            <a:br>
              <a:rPr lang="en-US" dirty="0" smtClean="0"/>
            </a:br>
            <a:r>
              <a:rPr lang="en-US" dirty="0" smtClean="0"/>
              <a:t>of Minnesota (ISMN)</a:t>
            </a:r>
            <a:endParaRPr lang="en-US" dirty="0"/>
          </a:p>
        </p:txBody>
      </p:sp>
      <p:sp>
        <p:nvSpPr>
          <p:cNvPr id="3" name="Subtitle 2"/>
          <p:cNvSpPr>
            <a:spLocks noGrp="1"/>
          </p:cNvSpPr>
          <p:nvPr>
            <p:ph type="subTitle" idx="1"/>
          </p:nvPr>
        </p:nvSpPr>
        <p:spPr>
          <a:xfrm>
            <a:off x="685800" y="3505200"/>
            <a:ext cx="6400800" cy="2819400"/>
          </a:xfrm>
        </p:spPr>
        <p:txBody>
          <a:bodyPr>
            <a:normAutofit/>
          </a:bodyPr>
          <a:lstStyle/>
          <a:p>
            <a:r>
              <a:rPr lang="en-US" dirty="0" smtClean="0"/>
              <a:t>EDTC650</a:t>
            </a:r>
          </a:p>
          <a:p>
            <a:r>
              <a:rPr lang="en-US" dirty="0" smtClean="0"/>
              <a:t>Virtual School Case Study</a:t>
            </a:r>
          </a:p>
          <a:p>
            <a:endParaRPr lang="en-US" dirty="0" smtClean="0"/>
          </a:p>
          <a:p>
            <a:endParaRPr lang="en-US" dirty="0" smtClean="0"/>
          </a:p>
          <a:p>
            <a:r>
              <a:rPr lang="en-US" dirty="0" smtClean="0"/>
              <a:t>Joanne Deitsch</a:t>
            </a:r>
            <a:endParaRPr lang="en-US" dirty="0"/>
          </a:p>
          <a:p>
            <a:r>
              <a:rPr lang="en-US" dirty="0" smtClean="0"/>
              <a:t>October 31, 2017</a:t>
            </a:r>
            <a:endParaRPr lang="en-US" dirty="0"/>
          </a:p>
        </p:txBody>
      </p:sp>
    </p:spTree>
    <p:extLst>
      <p:ext uri="{BB962C8B-B14F-4D97-AF65-F5344CB8AC3E}">
        <p14:creationId xmlns:p14="http://schemas.microsoft.com/office/powerpoint/2010/main" val="1083968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Delivering on the Mission: Rankings</a:t>
            </a:r>
            <a:endParaRPr lang="en-US" dirty="0"/>
          </a:p>
        </p:txBody>
      </p:sp>
      <p:sp>
        <p:nvSpPr>
          <p:cNvPr id="3" name="Content Placeholder 2"/>
          <p:cNvSpPr>
            <a:spLocks noGrp="1"/>
          </p:cNvSpPr>
          <p:nvPr>
            <p:ph idx="1"/>
          </p:nvPr>
        </p:nvSpPr>
        <p:spPr>
          <a:xfrm>
            <a:off x="609600" y="4935925"/>
            <a:ext cx="3867150" cy="650080"/>
          </a:xfrm>
        </p:spPr>
        <p:txBody>
          <a:bodyPr>
            <a:normAutofit/>
          </a:bodyPr>
          <a:lstStyle/>
          <a:p>
            <a:pPr marL="0" indent="0">
              <a:buNone/>
            </a:pPr>
            <a:r>
              <a:rPr lang="en-US" dirty="0" smtClean="0"/>
              <a:t>(Niche.com, Inc., 2017)</a:t>
            </a:r>
            <a:r>
              <a:rPr lang="en-US" b="1" dirty="0" smtClean="0"/>
              <a: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3867150" cy="3183325"/>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4642288" y="3984903"/>
            <a:ext cx="3867150" cy="65008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dirty="0" smtClean="0"/>
              <a:t>(Homefacts.com, 2017)</a:t>
            </a:r>
            <a:r>
              <a:rPr lang="en-US" b="1" dirty="0" smtClean="0"/>
              <a:t> </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2288" y="2661336"/>
            <a:ext cx="4280250" cy="1365852"/>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7429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Delivering on the Mission: Rankings</a:t>
            </a:r>
            <a:endParaRPr lang="en-US" dirty="0"/>
          </a:p>
        </p:txBody>
      </p:sp>
      <p:sp>
        <p:nvSpPr>
          <p:cNvPr id="6" name="Content Placeholder 2"/>
          <p:cNvSpPr>
            <a:spLocks noGrp="1"/>
          </p:cNvSpPr>
          <p:nvPr>
            <p:ph idx="1"/>
          </p:nvPr>
        </p:nvSpPr>
        <p:spPr>
          <a:xfrm>
            <a:off x="0" y="6242622"/>
            <a:ext cx="9143999" cy="457200"/>
          </a:xfrm>
        </p:spPr>
        <p:txBody>
          <a:bodyPr>
            <a:normAutofit/>
          </a:bodyPr>
          <a:lstStyle/>
          <a:p>
            <a:pPr marL="0" indent="0" algn="ctr">
              <a:buNone/>
            </a:pPr>
            <a:r>
              <a:rPr lang="en-US" dirty="0" smtClean="0"/>
              <a:t>(U.S</a:t>
            </a:r>
            <a:r>
              <a:rPr lang="en-US" dirty="0"/>
              <a:t>. News &amp; World Report </a:t>
            </a:r>
            <a:r>
              <a:rPr lang="en-US" dirty="0" smtClean="0"/>
              <a:t>L.P., 2017)</a:t>
            </a:r>
            <a:endParaRPr lang="en-US" b="1" dirty="0" smtClean="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414" y="1379483"/>
            <a:ext cx="4809173" cy="4732020"/>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8674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Organizational Structure</a:t>
            </a:r>
            <a:endParaRPr lang="en-US" dirty="0"/>
          </a:p>
        </p:txBody>
      </p:sp>
      <p:pic>
        <p:nvPicPr>
          <p:cNvPr id="2" name="Picture Placeholder 1"/>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9751" r="9751"/>
          <a:stretch>
            <a:fillRect/>
          </a:stretch>
        </p:blipFill>
        <p:spPr/>
      </p:pic>
      <p:sp>
        <p:nvSpPr>
          <p:cNvPr id="6" name="Text Placeholder 5"/>
          <p:cNvSpPr>
            <a:spLocks noGrp="1"/>
          </p:cNvSpPr>
          <p:nvPr>
            <p:ph type="body" sz="half" idx="2"/>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5" name="TextBox 4"/>
          <p:cNvSpPr txBox="1"/>
          <p:nvPr/>
        </p:nvSpPr>
        <p:spPr>
          <a:xfrm>
            <a:off x="2809240" y="6534834"/>
            <a:ext cx="6334760" cy="276999"/>
          </a:xfrm>
          <a:prstGeom prst="rect">
            <a:avLst/>
          </a:prstGeom>
          <a:noFill/>
        </p:spPr>
        <p:txBody>
          <a:bodyPr wrap="square" rtlCol="0">
            <a:spAutoFit/>
          </a:bodyPr>
          <a:lstStyle/>
          <a:p>
            <a:r>
              <a:rPr lang="en-US" sz="1200" dirty="0"/>
              <a:t>Image Attribution: https://</a:t>
            </a:r>
            <a:r>
              <a:rPr lang="en-US" sz="1200" dirty="0" smtClean="0"/>
              <a:t>commons.wikimedia.org/wiki/File:Lorimerlite_framework.JPG</a:t>
            </a:r>
            <a:endParaRPr lang="en-US" dirty="0"/>
          </a:p>
        </p:txBody>
      </p:sp>
      <p:sp>
        <p:nvSpPr>
          <p:cNvPr id="7" name="Text Placeholder 5"/>
          <p:cNvSpPr txBox="1">
            <a:spLocks/>
          </p:cNvSpPr>
          <p:nvPr/>
        </p:nvSpPr>
        <p:spPr>
          <a:xfrm>
            <a:off x="609600" y="2286000"/>
            <a:ext cx="2139696" cy="4242816"/>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900"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900" kern="1200">
                <a:solidFill>
                  <a:schemeClr val="tx1"/>
                </a:solidFill>
                <a:latin typeface="+mn-lt"/>
                <a:ea typeface="+mn-ea"/>
                <a:cs typeface="+mn-cs"/>
              </a:defRPr>
            </a:lvl9pPr>
          </a:lstStyle>
          <a:p>
            <a:r>
              <a:rPr lang="en-US" sz="2000" dirty="0" smtClean="0"/>
              <a:t>The school is headed by John Huber. Teachers, support staff, and members of the Family Academic Support team also are part of the ISMN.</a:t>
            </a:r>
            <a:endParaRPr lang="en-US" sz="2000" dirty="0"/>
          </a:p>
          <a:p>
            <a:endParaRPr lang="en-US" sz="2000" i="1" dirty="0" smtClean="0"/>
          </a:p>
          <a:p>
            <a:endParaRPr lang="en-US" dirty="0" smtClean="0"/>
          </a:p>
          <a:p>
            <a:endParaRPr lang="en-US" dirty="0"/>
          </a:p>
          <a:p>
            <a:endParaRPr lang="en-US" dirty="0" smtClean="0"/>
          </a:p>
          <a:p>
            <a:endParaRPr lang="en-US" dirty="0"/>
          </a:p>
          <a:p>
            <a:endParaRPr lang="en-US" dirty="0" smtClean="0"/>
          </a:p>
          <a:p>
            <a:endParaRPr lang="en-US" dirty="0" smtClean="0"/>
          </a:p>
        </p:txBody>
      </p:sp>
    </p:spTree>
    <p:extLst>
      <p:ext uri="{BB962C8B-B14F-4D97-AF65-F5344CB8AC3E}">
        <p14:creationId xmlns:p14="http://schemas.microsoft.com/office/powerpoint/2010/main" val="413061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Personnel</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034031692"/>
              </p:ext>
            </p:extLst>
          </p:nvPr>
        </p:nvGraphicFramePr>
        <p:xfrm>
          <a:off x="533400" y="1600200"/>
          <a:ext cx="8153400" cy="4211320"/>
        </p:xfrm>
        <a:graphic>
          <a:graphicData uri="http://schemas.openxmlformats.org/drawingml/2006/table">
            <a:tbl>
              <a:tblPr firstRow="1" bandRow="1">
                <a:tableStyleId>{5C22544A-7EE6-4342-B048-85BDC9FD1C3A}</a:tableStyleId>
              </a:tblPr>
              <a:tblGrid>
                <a:gridCol w="1905000"/>
                <a:gridCol w="1905000"/>
                <a:gridCol w="4343400"/>
              </a:tblGrid>
              <a:tr h="370840">
                <a:tc>
                  <a:txBody>
                    <a:bodyPr/>
                    <a:lstStyle/>
                    <a:p>
                      <a:r>
                        <a:rPr lang="en-US" dirty="0" smtClean="0"/>
                        <a:t>Name</a:t>
                      </a:r>
                      <a:endParaRPr lang="en-US" dirty="0"/>
                    </a:p>
                  </a:txBody>
                  <a:tcPr/>
                </a:tc>
                <a:tc>
                  <a:txBody>
                    <a:bodyPr/>
                    <a:lstStyle/>
                    <a:p>
                      <a:r>
                        <a:rPr lang="en-US" dirty="0" smtClean="0"/>
                        <a:t>Role</a:t>
                      </a:r>
                      <a:endParaRPr lang="en-US" dirty="0"/>
                    </a:p>
                  </a:txBody>
                  <a:tcPr/>
                </a:tc>
                <a:tc>
                  <a:txBody>
                    <a:bodyPr/>
                    <a:lstStyle/>
                    <a:p>
                      <a:r>
                        <a:rPr lang="en-US" dirty="0" smtClean="0"/>
                        <a:t>Reference</a:t>
                      </a:r>
                      <a:endParaRPr lang="en-US" dirty="0"/>
                    </a:p>
                  </a:txBody>
                  <a:tcPr/>
                </a:tc>
              </a:tr>
              <a:tr h="370840">
                <a:tc>
                  <a:txBody>
                    <a:bodyPr/>
                    <a:lstStyle/>
                    <a:p>
                      <a:r>
                        <a:rPr lang="en-US" dirty="0" smtClean="0"/>
                        <a:t>John Huber</a:t>
                      </a:r>
                      <a:endParaRPr lang="en-US" dirty="0"/>
                    </a:p>
                  </a:txBody>
                  <a:tcPr/>
                </a:tc>
                <a:tc>
                  <a:txBody>
                    <a:bodyPr/>
                    <a:lstStyle/>
                    <a:p>
                      <a:r>
                        <a:rPr lang="en-US" dirty="0" smtClean="0"/>
                        <a:t>Head of School</a:t>
                      </a:r>
                      <a:endParaRPr lang="en-US" dirty="0"/>
                    </a:p>
                  </a:txBody>
                  <a:tcPr/>
                </a:tc>
                <a:tc>
                  <a:txBody>
                    <a:bodyPr/>
                    <a:lstStyle/>
                    <a:p>
                      <a:r>
                        <a:rPr lang="en-US" dirty="0" smtClean="0"/>
                        <a:t>http://newsroom.k12.com/insight-school-of-minnesota-opens-enrollment-for-2017-18-school-year/</a:t>
                      </a:r>
                      <a:endParaRPr lang="en-US" dirty="0"/>
                    </a:p>
                  </a:txBody>
                  <a:tcPr/>
                </a:tc>
              </a:tr>
              <a:tr h="370840">
                <a:tc>
                  <a:txBody>
                    <a:bodyPr/>
                    <a:lstStyle/>
                    <a:p>
                      <a:r>
                        <a:rPr lang="en-US" dirty="0" smtClean="0"/>
                        <a:t>Donna </a:t>
                      </a:r>
                      <a:r>
                        <a:rPr lang="en-US" dirty="0" err="1" smtClean="0"/>
                        <a:t>Savarese</a:t>
                      </a:r>
                      <a:endParaRPr lang="en-US" dirty="0"/>
                    </a:p>
                  </a:txBody>
                  <a:tcPr/>
                </a:tc>
                <a:tc>
                  <a:txBody>
                    <a:bodyPr/>
                    <a:lstStyle/>
                    <a:p>
                      <a:r>
                        <a:rPr lang="en-US" dirty="0" smtClean="0"/>
                        <a:t>Director of Corporate Communications</a:t>
                      </a:r>
                      <a:endParaRPr lang="en-US" dirty="0"/>
                    </a:p>
                  </a:txBody>
                  <a:tcPr/>
                </a:tc>
                <a:tc>
                  <a:txBody>
                    <a:bodyPr/>
                    <a:lstStyle/>
                    <a:p>
                      <a:r>
                        <a:rPr lang="en-US" sz="1400" dirty="0" smtClean="0"/>
                        <a:t>http://www.businesswire.com/news/home/20170605006245/en/Insight-School-Minnesota-Hold-Graduation-Ceremony-June/?feedref=JjAwJuNHiystnCoBq_hl-Q-tiwWZwkcswR1UZtV7eGe24xL9TZOyQUMS3J72mJlQ7fxFuNFTHSunhvli30RlBNXya2izy9YOgHlBiZQk2LOzmn6JePCpHPCiYGaEx4DL1Rq8pNwkf3AarimpDzQGuQ%3D%3D&amp;utm_source=dlvr.it&amp;utm_medium=twitter</a:t>
                      </a:r>
                      <a:endParaRPr lang="en-US" sz="1400" dirty="0"/>
                    </a:p>
                  </a:txBody>
                  <a:tcPr/>
                </a:tc>
              </a:tr>
              <a:tr h="370840">
                <a:tc>
                  <a:txBody>
                    <a:bodyPr/>
                    <a:lstStyle/>
                    <a:p>
                      <a:r>
                        <a:rPr lang="en-US" dirty="0" smtClean="0"/>
                        <a:t>Sheri </a:t>
                      </a:r>
                      <a:r>
                        <a:rPr lang="en-US" dirty="0" err="1" smtClean="0"/>
                        <a:t>McKeever</a:t>
                      </a:r>
                      <a:endParaRPr lang="en-US" dirty="0"/>
                    </a:p>
                  </a:txBody>
                  <a:tcPr/>
                </a:tc>
                <a:tc>
                  <a:txBody>
                    <a:bodyPr/>
                    <a:lstStyle/>
                    <a:p>
                      <a:r>
                        <a:rPr lang="en-US" dirty="0" smtClean="0"/>
                        <a:t>Special</a:t>
                      </a:r>
                      <a:r>
                        <a:rPr lang="en-US" baseline="0" dirty="0" smtClean="0"/>
                        <a:t> Education Teacher</a:t>
                      </a:r>
                      <a:endParaRPr lang="en-US" dirty="0"/>
                    </a:p>
                  </a:txBody>
                  <a:tcPr/>
                </a:tc>
                <a:tc>
                  <a:txBody>
                    <a:bodyPr/>
                    <a:lstStyle/>
                    <a:p>
                      <a:r>
                        <a:rPr lang="en-US" sz="1800" u="sng" kern="1200" dirty="0" smtClean="0">
                          <a:solidFill>
                            <a:schemeClr val="dk1"/>
                          </a:solidFill>
                          <a:effectLst/>
                          <a:latin typeface="+mn-lt"/>
                          <a:ea typeface="+mn-ea"/>
                          <a:cs typeface="+mn-cs"/>
                        </a:rPr>
                        <a:t>http://www.satprnews.com/2017/09/07/insight-school-of-minnesota-kicks-off-2017-2018-school-year/</a:t>
                      </a:r>
                      <a:endParaRPr lang="en-US" dirty="0"/>
                    </a:p>
                  </a:txBody>
                  <a:tcPr/>
                </a:tc>
              </a:tr>
            </a:tbl>
          </a:graphicData>
        </a:graphic>
      </p:graphicFrame>
    </p:spTree>
    <p:extLst>
      <p:ext uri="{BB962C8B-B14F-4D97-AF65-F5344CB8AC3E}">
        <p14:creationId xmlns:p14="http://schemas.microsoft.com/office/powerpoint/2010/main" val="506067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2895600" cy="6029325"/>
          </a:xfrm>
        </p:spPr>
        <p:txBody>
          <a:bodyPr/>
          <a:lstStyle/>
          <a:p>
            <a:r>
              <a:rPr lang="en-US" dirty="0" smtClean="0"/>
              <a:t>Teachers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838200"/>
            <a:ext cx="5806440" cy="4983480"/>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0" y="6242622"/>
            <a:ext cx="9143999" cy="457200"/>
          </a:xfrm>
        </p:spPr>
        <p:txBody>
          <a:bodyPr>
            <a:normAutofit/>
          </a:bodyPr>
          <a:lstStyle/>
          <a:p>
            <a:pPr marL="0" indent="0" algn="ctr">
              <a:buNone/>
            </a:pPr>
            <a:r>
              <a:rPr lang="en-US" dirty="0"/>
              <a:t>(ISMN, </a:t>
            </a:r>
            <a:r>
              <a:rPr lang="en-US" dirty="0" smtClean="0"/>
              <a:t>2017f)</a:t>
            </a:r>
            <a:endParaRPr lang="en-US" b="1" dirty="0" smtClean="0"/>
          </a:p>
        </p:txBody>
      </p:sp>
    </p:spTree>
    <p:extLst>
      <p:ext uri="{BB962C8B-B14F-4D97-AF65-F5344CB8AC3E}">
        <p14:creationId xmlns:p14="http://schemas.microsoft.com/office/powerpoint/2010/main" val="3658589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610145"/>
            <a:ext cx="2895600" cy="6029325"/>
          </a:xfrm>
        </p:spPr>
        <p:txBody>
          <a:bodyPr/>
          <a:lstStyle/>
          <a:p>
            <a:r>
              <a:rPr lang="en-US" dirty="0" smtClean="0"/>
              <a:t>Support Staff and Family Academic Support Team</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1123948"/>
            <a:ext cx="4772025" cy="4848225"/>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85799" y="5993139"/>
            <a:ext cx="7667625" cy="646331"/>
          </a:xfrm>
          <a:prstGeom prst="rect">
            <a:avLst/>
          </a:prstGeom>
        </p:spPr>
        <p:txBody>
          <a:bodyPr wrap="square">
            <a:spAutoFit/>
          </a:bodyPr>
          <a:lstStyle/>
          <a:p>
            <a:r>
              <a:rPr lang="en-US" dirty="0"/>
              <a:t>https://www.facebook.com/InsightMinnesota?_ga=1.208400155.820318007.1447172363</a:t>
            </a:r>
          </a:p>
        </p:txBody>
      </p:sp>
    </p:spTree>
    <p:extLst>
      <p:ext uri="{BB962C8B-B14F-4D97-AF65-F5344CB8AC3E}">
        <p14:creationId xmlns:p14="http://schemas.microsoft.com/office/powerpoint/2010/main" val="601020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Regulatory Environment</a:t>
            </a:r>
            <a:endParaRPr lang="en-US" dirty="0"/>
          </a:p>
        </p:txBody>
      </p:sp>
      <p:pic>
        <p:nvPicPr>
          <p:cNvPr id="2" name="Picture Placeholder 1"/>
          <p:cNvPicPr>
            <a:picLocks noGrp="1" noChangeAspect="1"/>
          </p:cNvPicPr>
          <p:nvPr>
            <p:ph type="pic" idx="1"/>
          </p:nvPr>
        </p:nvPicPr>
        <p:blipFill>
          <a:blip r:embed="rId3">
            <a:extLst>
              <a:ext uri="{28A0092B-C50C-407E-A947-70E740481C1C}">
                <a14:useLocalDpi xmlns:a14="http://schemas.microsoft.com/office/drawing/2010/main" val="0"/>
              </a:ext>
            </a:extLst>
          </a:blip>
          <a:srcRect t="3415" b="3415"/>
          <a:stretch>
            <a:fillRect/>
          </a:stretch>
        </p:blipFill>
        <p:spPr/>
      </p:pic>
      <p:sp>
        <p:nvSpPr>
          <p:cNvPr id="5" name="TextBox 4"/>
          <p:cNvSpPr txBox="1"/>
          <p:nvPr/>
        </p:nvSpPr>
        <p:spPr>
          <a:xfrm>
            <a:off x="2809240" y="6534835"/>
            <a:ext cx="6334760" cy="276999"/>
          </a:xfrm>
          <a:prstGeom prst="rect">
            <a:avLst/>
          </a:prstGeom>
          <a:noFill/>
        </p:spPr>
        <p:txBody>
          <a:bodyPr wrap="square" rtlCol="0">
            <a:spAutoFit/>
          </a:bodyPr>
          <a:lstStyle/>
          <a:p>
            <a:r>
              <a:rPr lang="en-US" sz="1200" dirty="0"/>
              <a:t>Image </a:t>
            </a:r>
            <a:r>
              <a:rPr lang="en-US" sz="1200" dirty="0" smtClean="0"/>
              <a:t>Attribution: https</a:t>
            </a:r>
            <a:r>
              <a:rPr lang="en-US" sz="1200" dirty="0"/>
              <a:t>://en.wikipedia.org/wiki/United_States_Department_of_Education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122" y="2438400"/>
            <a:ext cx="1181100" cy="762000"/>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0285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Details</a:t>
            </a:r>
            <a:endParaRPr lang="en-US" dirty="0"/>
          </a:p>
        </p:txBody>
      </p:sp>
      <p:sp>
        <p:nvSpPr>
          <p:cNvPr id="3" name="Content Placeholder 2"/>
          <p:cNvSpPr>
            <a:spLocks noGrp="1"/>
          </p:cNvSpPr>
          <p:nvPr>
            <p:ph idx="1"/>
          </p:nvPr>
        </p:nvSpPr>
        <p:spPr/>
        <p:txBody>
          <a:bodyPr/>
          <a:lstStyle/>
          <a:p>
            <a:r>
              <a:rPr lang="en-US" dirty="0"/>
              <a:t>Tuition-free (Business Wire Inc., 2017</a:t>
            </a:r>
            <a:r>
              <a:rPr lang="en-US" dirty="0" smtClean="0"/>
              <a:t>)</a:t>
            </a:r>
            <a:endParaRPr lang="en-US" dirty="0" smtClean="0"/>
          </a:p>
          <a:p>
            <a:r>
              <a:rPr lang="en-US" dirty="0" smtClean="0"/>
              <a:t>Full- </a:t>
            </a:r>
            <a:r>
              <a:rPr lang="en-US" dirty="0"/>
              <a:t>and part-time online public school </a:t>
            </a:r>
            <a:r>
              <a:rPr lang="en-US" dirty="0"/>
              <a:t>program (Business Wire Inc., 2017)</a:t>
            </a:r>
          </a:p>
          <a:p>
            <a:r>
              <a:rPr lang="en-US" dirty="0" smtClean="0"/>
              <a:t>Part </a:t>
            </a:r>
            <a:r>
              <a:rPr lang="en-US" dirty="0"/>
              <a:t>of the Brooklyn Center School </a:t>
            </a:r>
            <a:r>
              <a:rPr lang="en-US" dirty="0" smtClean="0"/>
              <a:t>District in </a:t>
            </a:r>
            <a:r>
              <a:rPr lang="en-US" dirty="0"/>
              <a:t>Minnesota (Business Wire Inc., 2017)</a:t>
            </a:r>
          </a:p>
          <a:p>
            <a:pPr marL="0" indent="0">
              <a:buNone/>
            </a:pPr>
            <a:endParaRPr lang="en-US" dirty="0" smtClean="0"/>
          </a:p>
        </p:txBody>
      </p:sp>
    </p:spTree>
    <p:extLst>
      <p:ext uri="{BB962C8B-B14F-4D97-AF65-F5344CB8AC3E}">
        <p14:creationId xmlns:p14="http://schemas.microsoft.com/office/powerpoint/2010/main" val="1097353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Accreditation</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 y="1342007"/>
            <a:ext cx="7254240" cy="4884420"/>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0" y="6242622"/>
            <a:ext cx="9143999" cy="457200"/>
          </a:xfrm>
        </p:spPr>
        <p:txBody>
          <a:bodyPr>
            <a:normAutofit/>
          </a:bodyPr>
          <a:lstStyle/>
          <a:p>
            <a:pPr marL="0" indent="0" algn="ctr">
              <a:buNone/>
            </a:pPr>
            <a:r>
              <a:rPr lang="en-US" dirty="0" smtClean="0"/>
              <a:t>(Advanced Education, Inc., 2017)</a:t>
            </a:r>
            <a:endParaRPr lang="en-US" b="1" dirty="0" smtClean="0"/>
          </a:p>
        </p:txBody>
      </p:sp>
    </p:spTree>
    <p:extLst>
      <p:ext uri="{BB962C8B-B14F-4D97-AF65-F5344CB8AC3E}">
        <p14:creationId xmlns:p14="http://schemas.microsoft.com/office/powerpoint/2010/main" val="877694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Scope of Offerings</a:t>
            </a:r>
            <a:endParaRPr lang="en-US" dirty="0"/>
          </a:p>
        </p:txBody>
      </p:sp>
      <p:pic>
        <p:nvPicPr>
          <p:cNvPr id="2" name="Picture Placeholder 1"/>
          <p:cNvPicPr>
            <a:picLocks noGrp="1" noChangeAspect="1"/>
          </p:cNvPicPr>
          <p:nvPr>
            <p:ph type="pic" idx="1"/>
          </p:nvPr>
        </p:nvPicPr>
        <p:blipFill>
          <a:blip r:embed="rId3">
            <a:extLst>
              <a:ext uri="{28A0092B-C50C-407E-A947-70E740481C1C}">
                <a14:useLocalDpi xmlns:a14="http://schemas.microsoft.com/office/drawing/2010/main" val="0"/>
              </a:ext>
            </a:extLst>
          </a:blip>
          <a:srcRect l="9961" r="9961"/>
          <a:stretch>
            <a:fillRect/>
          </a:stretch>
        </p:blipFill>
        <p:spPr/>
      </p:pic>
      <p:sp>
        <p:nvSpPr>
          <p:cNvPr id="6" name="Text Placeholder 5"/>
          <p:cNvSpPr>
            <a:spLocks noGrp="1"/>
          </p:cNvSpPr>
          <p:nvPr>
            <p:ph type="body" sz="half" idx="2"/>
          </p:nvPr>
        </p:nvSpPr>
        <p:spPr/>
        <p:txBody>
          <a:bodyPr/>
          <a:lstStyle/>
          <a:p>
            <a:pPr marL="285750" indent="-285750">
              <a:buFont typeface="Arial" panose="020B0604020202020204" pitchFamily="34" charset="0"/>
              <a:buChar char="•"/>
            </a:pPr>
            <a:r>
              <a:rPr lang="en-US" dirty="0" smtClean="0"/>
              <a:t>Subjects</a:t>
            </a:r>
          </a:p>
          <a:p>
            <a:pPr marL="285750" indent="-285750">
              <a:buFont typeface="Arial" panose="020B0604020202020204" pitchFamily="34" charset="0"/>
              <a:buChar char="•"/>
            </a:pPr>
            <a:r>
              <a:rPr lang="en-US" dirty="0" smtClean="0"/>
              <a:t>Support services include:</a:t>
            </a:r>
          </a:p>
          <a:p>
            <a:pPr marL="522288" lvl="1" indent="-285750">
              <a:buFont typeface="Arial" panose="020B0604020202020204" pitchFamily="34" charset="0"/>
              <a:buChar char="•"/>
            </a:pPr>
            <a:r>
              <a:rPr lang="en-US" dirty="0" smtClean="0"/>
              <a:t>Technical support</a:t>
            </a:r>
          </a:p>
          <a:p>
            <a:pPr marL="522288" lvl="1" indent="-285750">
              <a:buFont typeface="Arial" panose="020B0604020202020204" pitchFamily="34" charset="0"/>
              <a:buChar char="•"/>
            </a:pPr>
            <a:r>
              <a:rPr lang="en-US" dirty="0"/>
              <a:t>Family Academic Support </a:t>
            </a:r>
            <a:r>
              <a:rPr lang="en-US" dirty="0" smtClean="0"/>
              <a:t>Team</a:t>
            </a:r>
          </a:p>
          <a:p>
            <a:pPr marL="522288" lvl="1" indent="-285750">
              <a:buFont typeface="Arial" panose="020B0604020202020204" pitchFamily="34" charset="0"/>
              <a:buChar char="•"/>
            </a:pPr>
            <a:r>
              <a:rPr lang="en-US" dirty="0" smtClean="0"/>
              <a:t>Social and Emotional Learning</a:t>
            </a:r>
          </a:p>
          <a:p>
            <a:pPr marL="522288" lvl="1" indent="-285750">
              <a:buFont typeface="Arial" panose="020B0604020202020204" pitchFamily="34" charset="0"/>
              <a:buChar char="•"/>
            </a:pPr>
            <a:r>
              <a:rPr lang="en-US" dirty="0" smtClean="0"/>
              <a:t>Clubs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7" name="TextBox 6"/>
          <p:cNvSpPr txBox="1"/>
          <p:nvPr/>
        </p:nvSpPr>
        <p:spPr>
          <a:xfrm>
            <a:off x="2809240" y="6534835"/>
            <a:ext cx="6334760" cy="276999"/>
          </a:xfrm>
          <a:prstGeom prst="rect">
            <a:avLst/>
          </a:prstGeom>
          <a:noFill/>
        </p:spPr>
        <p:txBody>
          <a:bodyPr wrap="square" rtlCol="0">
            <a:spAutoFit/>
          </a:bodyPr>
          <a:lstStyle/>
          <a:p>
            <a:r>
              <a:rPr lang="en-US" sz="1200" dirty="0"/>
              <a:t>Image </a:t>
            </a:r>
            <a:r>
              <a:rPr lang="en-US" sz="1200" dirty="0" smtClean="0"/>
              <a:t>Attribution: </a:t>
            </a:r>
            <a:r>
              <a:rPr lang="en-US" sz="1200" dirty="0"/>
              <a:t>https://www.flickr.com/photos/internetarchivebookimages/14783131202</a:t>
            </a:r>
            <a:r>
              <a:rPr lang="en-US" sz="1200" dirty="0" smtClean="0"/>
              <a:t>/</a:t>
            </a:r>
            <a:endParaRPr lang="en-US" sz="1200" dirty="0"/>
          </a:p>
        </p:txBody>
      </p:sp>
    </p:spTree>
    <p:extLst>
      <p:ext uri="{BB962C8B-B14F-4D97-AF65-F5344CB8AC3E}">
        <p14:creationId xmlns:p14="http://schemas.microsoft.com/office/powerpoint/2010/main" val="1552994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Website &amp; Stakeholders</a:t>
            </a:r>
            <a:endParaRPr lang="en-US" dirty="0"/>
          </a:p>
        </p:txBody>
      </p:sp>
      <p:sp>
        <p:nvSpPr>
          <p:cNvPr id="6" name="Text Placeholder 5"/>
          <p:cNvSpPr>
            <a:spLocks noGrp="1"/>
          </p:cNvSpPr>
          <p:nvPr>
            <p:ph type="body" sz="half" idx="2"/>
          </p:nvPr>
        </p:nvSpPr>
        <p:spPr/>
        <p:txBody>
          <a:bodyPr/>
          <a:lstStyle/>
          <a:p>
            <a:r>
              <a:rPr lang="en-US" dirty="0" smtClean="0"/>
              <a:t>ISMN’s Home Page: </a:t>
            </a:r>
            <a:r>
              <a:rPr lang="en-US" u="sng" dirty="0"/>
              <a:t>http://mn.insightschools.net/</a:t>
            </a:r>
            <a:endParaRPr lang="en-US" dirty="0"/>
          </a:p>
          <a:p>
            <a:endParaRPr lang="en-US" dirty="0"/>
          </a:p>
          <a:p>
            <a:r>
              <a:rPr lang="en-US" dirty="0" smtClean="0"/>
              <a:t>The school’s site is primarily a sales tool geared to encourage enrollment. The content focuses on reasons why students should enroll and lack resources for other stakeholders.</a:t>
            </a:r>
            <a:endParaRPr lang="en-US" dirty="0"/>
          </a:p>
          <a:p>
            <a:endParaRPr lang="en-US" dirty="0"/>
          </a:p>
        </p:txBody>
      </p:sp>
      <p:sp>
        <p:nvSpPr>
          <p:cNvPr id="7" name="TextBox 6"/>
          <p:cNvSpPr txBox="1"/>
          <p:nvPr/>
        </p:nvSpPr>
        <p:spPr>
          <a:xfrm>
            <a:off x="2809240" y="6534834"/>
            <a:ext cx="6029960" cy="276999"/>
          </a:xfrm>
          <a:prstGeom prst="rect">
            <a:avLst/>
          </a:prstGeom>
          <a:noFill/>
        </p:spPr>
        <p:txBody>
          <a:bodyPr wrap="square" rtlCol="0">
            <a:spAutoFit/>
          </a:bodyPr>
          <a:lstStyle/>
          <a:p>
            <a:r>
              <a:rPr lang="en-US" sz="1200" dirty="0"/>
              <a:t>Image Attribution: https://vimeo.com/150227133</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9813" r="19813"/>
          <a:stretch>
            <a:fillRect/>
          </a:stretch>
        </p:blipFill>
        <p:spPr/>
      </p:pic>
    </p:spTree>
    <p:extLst>
      <p:ext uri="{BB962C8B-B14F-4D97-AF65-F5344CB8AC3E}">
        <p14:creationId xmlns:p14="http://schemas.microsoft.com/office/powerpoint/2010/main" val="200869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Subjects</a:t>
            </a:r>
            <a:endParaRPr lang="en-US" dirty="0"/>
          </a:p>
        </p:txBody>
      </p:sp>
      <p:sp>
        <p:nvSpPr>
          <p:cNvPr id="4" name="TextBox 3"/>
          <p:cNvSpPr txBox="1"/>
          <p:nvPr/>
        </p:nvSpPr>
        <p:spPr>
          <a:xfrm>
            <a:off x="609600" y="1752600"/>
            <a:ext cx="3962400" cy="1846659"/>
          </a:xfrm>
          <a:prstGeom prst="rect">
            <a:avLst/>
          </a:prstGeom>
          <a:noFill/>
        </p:spPr>
        <p:txBody>
          <a:bodyPr wrap="square" rtlCol="0">
            <a:spAutoFit/>
          </a:bodyPr>
          <a:lstStyle/>
          <a:p>
            <a:pPr marL="509587" indent="-285750">
              <a:buFont typeface="Arial" panose="020B0604020202020204" pitchFamily="34" charset="0"/>
              <a:buChar char="•"/>
            </a:pPr>
            <a:r>
              <a:rPr lang="en-US" sz="2400" dirty="0"/>
              <a:t>Reading</a:t>
            </a:r>
          </a:p>
          <a:p>
            <a:pPr marL="509587" indent="-285750">
              <a:buFont typeface="Arial" panose="020B0604020202020204" pitchFamily="34" charset="0"/>
              <a:buChar char="•"/>
            </a:pPr>
            <a:r>
              <a:rPr lang="en-US" sz="2400" dirty="0"/>
              <a:t>Literature</a:t>
            </a:r>
          </a:p>
          <a:p>
            <a:pPr marL="509587" indent="-285750">
              <a:buFont typeface="Arial" panose="020B0604020202020204" pitchFamily="34" charset="0"/>
              <a:buChar char="•"/>
            </a:pPr>
            <a:r>
              <a:rPr lang="en-US" sz="2400" dirty="0"/>
              <a:t>Writing</a:t>
            </a:r>
          </a:p>
          <a:p>
            <a:pPr marL="509587" indent="-285750">
              <a:buFont typeface="Arial" panose="020B0604020202020204" pitchFamily="34" charset="0"/>
              <a:buChar char="•"/>
            </a:pPr>
            <a:r>
              <a:rPr lang="en-US" sz="2400" dirty="0"/>
              <a:t>Math</a:t>
            </a:r>
          </a:p>
          <a:p>
            <a:endParaRPr lang="en-US" dirty="0"/>
          </a:p>
        </p:txBody>
      </p:sp>
      <p:sp>
        <p:nvSpPr>
          <p:cNvPr id="5" name="TextBox 4"/>
          <p:cNvSpPr txBox="1"/>
          <p:nvPr/>
        </p:nvSpPr>
        <p:spPr>
          <a:xfrm>
            <a:off x="4572000" y="1752600"/>
            <a:ext cx="3962400" cy="1846659"/>
          </a:xfrm>
          <a:prstGeom prst="rect">
            <a:avLst/>
          </a:prstGeom>
          <a:noFill/>
        </p:spPr>
        <p:txBody>
          <a:bodyPr wrap="square" rtlCol="0">
            <a:spAutoFit/>
          </a:bodyPr>
          <a:lstStyle/>
          <a:p>
            <a:pPr marL="509587" indent="-285750">
              <a:buFont typeface="Arial" panose="020B0604020202020204" pitchFamily="34" charset="0"/>
              <a:buChar char="•"/>
            </a:pPr>
            <a:r>
              <a:rPr lang="en-US" sz="2400" dirty="0"/>
              <a:t>Science</a:t>
            </a:r>
          </a:p>
          <a:p>
            <a:pPr marL="509587" indent="-285750">
              <a:buFont typeface="Arial" panose="020B0604020202020204" pitchFamily="34" charset="0"/>
              <a:buChar char="•"/>
            </a:pPr>
            <a:r>
              <a:rPr lang="en-US" sz="2400" dirty="0"/>
              <a:t>Social Studies</a:t>
            </a:r>
          </a:p>
          <a:p>
            <a:pPr marL="509587" indent="-285750">
              <a:buFont typeface="Arial" panose="020B0604020202020204" pitchFamily="34" charset="0"/>
              <a:buChar char="•"/>
            </a:pPr>
            <a:r>
              <a:rPr lang="en-US" sz="2400" dirty="0"/>
              <a:t>Spanish</a:t>
            </a:r>
          </a:p>
          <a:p>
            <a:pPr marL="509587" indent="-285750">
              <a:buFont typeface="Arial" panose="020B0604020202020204" pitchFamily="34" charset="0"/>
              <a:buChar char="•"/>
            </a:pPr>
            <a:r>
              <a:rPr lang="en-US" sz="2400" dirty="0"/>
              <a:t>Electives</a:t>
            </a:r>
          </a:p>
          <a:p>
            <a:endParaRPr lang="en-US" dirty="0"/>
          </a:p>
        </p:txBody>
      </p:sp>
      <p:sp>
        <p:nvSpPr>
          <p:cNvPr id="6" name="Content Placeholder 2"/>
          <p:cNvSpPr>
            <a:spLocks noGrp="1"/>
          </p:cNvSpPr>
          <p:nvPr>
            <p:ph idx="1"/>
          </p:nvPr>
        </p:nvSpPr>
        <p:spPr>
          <a:xfrm>
            <a:off x="0" y="6242622"/>
            <a:ext cx="9143999" cy="457200"/>
          </a:xfrm>
        </p:spPr>
        <p:txBody>
          <a:bodyPr>
            <a:normAutofit/>
          </a:bodyPr>
          <a:lstStyle/>
          <a:p>
            <a:pPr marL="0" indent="0" algn="ctr">
              <a:buNone/>
            </a:pPr>
            <a:r>
              <a:rPr lang="en-US" dirty="0"/>
              <a:t>(ISMN, </a:t>
            </a:r>
            <a:r>
              <a:rPr lang="en-US" dirty="0" smtClean="0"/>
              <a:t>2017g)</a:t>
            </a:r>
            <a:endParaRPr lang="en-US" b="1" dirty="0" smtClean="0"/>
          </a:p>
        </p:txBody>
      </p:sp>
    </p:spTree>
    <p:extLst>
      <p:ext uri="{BB962C8B-B14F-4D97-AF65-F5344CB8AC3E}">
        <p14:creationId xmlns:p14="http://schemas.microsoft.com/office/powerpoint/2010/main" val="556269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Support Services: Technical Support</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6" y="1600200"/>
            <a:ext cx="9181433" cy="4317968"/>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a:spLocks noGrp="1"/>
          </p:cNvSpPr>
          <p:nvPr>
            <p:ph idx="1"/>
          </p:nvPr>
        </p:nvSpPr>
        <p:spPr>
          <a:xfrm>
            <a:off x="0" y="6242622"/>
            <a:ext cx="9143999" cy="457200"/>
          </a:xfrm>
        </p:spPr>
        <p:txBody>
          <a:bodyPr>
            <a:normAutofit/>
          </a:bodyPr>
          <a:lstStyle/>
          <a:p>
            <a:pPr marL="0" indent="0" algn="ctr">
              <a:buNone/>
            </a:pPr>
            <a:r>
              <a:rPr lang="en-US" dirty="0" smtClean="0"/>
              <a:t>(K12 Inc., 2016)</a:t>
            </a:r>
            <a:endParaRPr lang="en-US" b="1" dirty="0" smtClean="0"/>
          </a:p>
        </p:txBody>
      </p:sp>
    </p:spTree>
    <p:extLst>
      <p:ext uri="{BB962C8B-B14F-4D97-AF65-F5344CB8AC3E}">
        <p14:creationId xmlns:p14="http://schemas.microsoft.com/office/powerpoint/2010/main" val="2409752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610145"/>
            <a:ext cx="2895600" cy="6029325"/>
          </a:xfrm>
        </p:spPr>
        <p:txBody>
          <a:bodyPr/>
          <a:lstStyle/>
          <a:p>
            <a:r>
              <a:rPr lang="en-US" dirty="0" smtClean="0"/>
              <a:t>Support Services:</a:t>
            </a:r>
            <a:br>
              <a:rPr lang="en-US" dirty="0" smtClean="0"/>
            </a:br>
            <a:r>
              <a:rPr lang="en-US" dirty="0" smtClean="0"/>
              <a:t>Family Academic Support Team</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1123948"/>
            <a:ext cx="4772025" cy="4848225"/>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85799" y="5993139"/>
            <a:ext cx="7667625" cy="646331"/>
          </a:xfrm>
          <a:prstGeom prst="rect">
            <a:avLst/>
          </a:prstGeom>
        </p:spPr>
        <p:txBody>
          <a:bodyPr wrap="square">
            <a:spAutoFit/>
          </a:bodyPr>
          <a:lstStyle/>
          <a:p>
            <a:r>
              <a:rPr lang="en-US" dirty="0"/>
              <a:t>https://www.facebook.com/InsightMinnesota?_ga=1.208400155.820318007.1447172363</a:t>
            </a:r>
          </a:p>
        </p:txBody>
      </p:sp>
    </p:spTree>
    <p:extLst>
      <p:ext uri="{BB962C8B-B14F-4D97-AF65-F5344CB8AC3E}">
        <p14:creationId xmlns:p14="http://schemas.microsoft.com/office/powerpoint/2010/main" val="2369235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685"/>
            <a:ext cx="8229600" cy="990600"/>
          </a:xfrm>
        </p:spPr>
        <p:txBody>
          <a:bodyPr>
            <a:normAutofit fontScale="90000"/>
          </a:bodyPr>
          <a:lstStyle/>
          <a:p>
            <a:r>
              <a:rPr lang="en-US" dirty="0" smtClean="0"/>
              <a:t>Support Services: Social and Emotional Learning</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970" y="1524001"/>
            <a:ext cx="5814060" cy="4709160"/>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0" y="6242622"/>
            <a:ext cx="9143999" cy="457200"/>
          </a:xfrm>
        </p:spPr>
        <p:txBody>
          <a:bodyPr>
            <a:normAutofit/>
          </a:bodyPr>
          <a:lstStyle/>
          <a:p>
            <a:pPr marL="0" indent="0" algn="ctr">
              <a:buNone/>
            </a:pPr>
            <a:r>
              <a:rPr lang="en-US" dirty="0"/>
              <a:t>(ISMN, </a:t>
            </a:r>
            <a:r>
              <a:rPr lang="en-US" dirty="0" smtClean="0"/>
              <a:t>2017i)</a:t>
            </a:r>
            <a:endParaRPr lang="en-US" b="1" dirty="0" smtClean="0"/>
          </a:p>
        </p:txBody>
      </p:sp>
    </p:spTree>
    <p:extLst>
      <p:ext uri="{BB962C8B-B14F-4D97-AF65-F5344CB8AC3E}">
        <p14:creationId xmlns:p14="http://schemas.microsoft.com/office/powerpoint/2010/main" val="3571745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684"/>
            <a:ext cx="3048000" cy="6167716"/>
          </a:xfrm>
        </p:spPr>
        <p:txBody>
          <a:bodyPr>
            <a:normAutofit/>
          </a:bodyPr>
          <a:lstStyle/>
          <a:p>
            <a:r>
              <a:rPr lang="en-US" dirty="0" smtClean="0"/>
              <a:t>Support Services: Clubs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33400"/>
            <a:ext cx="2680621" cy="5861018"/>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a:xfrm>
            <a:off x="4953000" y="6394418"/>
            <a:ext cx="2680621" cy="650080"/>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dirty="0" smtClean="0"/>
              <a:t>(Macluke170, 2008)</a:t>
            </a:r>
            <a:r>
              <a:rPr lang="en-US" b="1" dirty="0" smtClean="0"/>
              <a:t> </a:t>
            </a:r>
            <a:endParaRPr lang="en-US" b="1" dirty="0" smtClean="0"/>
          </a:p>
        </p:txBody>
      </p:sp>
    </p:spTree>
    <p:extLst>
      <p:ext uri="{BB962C8B-B14F-4D97-AF65-F5344CB8AC3E}">
        <p14:creationId xmlns:p14="http://schemas.microsoft.com/office/powerpoint/2010/main" val="610523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Student Body</a:t>
            </a:r>
            <a:endParaRPr lang="en-US" dirty="0"/>
          </a:p>
        </p:txBody>
      </p:sp>
      <p:pic>
        <p:nvPicPr>
          <p:cNvPr id="2" name="Picture Placeholder 1"/>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2728" r="12728"/>
          <a:stretch>
            <a:fillRect/>
          </a:stretch>
        </p:blipFill>
        <p:spPr/>
      </p:pic>
      <p:sp>
        <p:nvSpPr>
          <p:cNvPr id="6" name="Text Placeholder 5"/>
          <p:cNvSpPr>
            <a:spLocks noGrp="1"/>
          </p:cNvSpPr>
          <p:nvPr>
            <p:ph type="body" sz="half" idx="2"/>
          </p:nvPr>
        </p:nvSpPr>
        <p:spPr/>
        <p:txBody>
          <a:bodyPr>
            <a:normAutofit fontScale="77500" lnSpcReduction="20000"/>
          </a:bodyPr>
          <a:lstStyle/>
          <a:p>
            <a:pPr marL="285750" indent="-285750">
              <a:buFont typeface="Arial" panose="020B0604020202020204" pitchFamily="34" charset="0"/>
              <a:buChar char="•"/>
            </a:pPr>
            <a:r>
              <a:rPr lang="en-US" sz="1600" dirty="0" smtClean="0"/>
              <a:t>Targets struggling students in grades 6-12</a:t>
            </a:r>
          </a:p>
          <a:p>
            <a:pPr marL="285750" indent="-285750">
              <a:buFont typeface="Arial" panose="020B0604020202020204" pitchFamily="34" charset="0"/>
              <a:buChar char="•"/>
            </a:pPr>
            <a:r>
              <a:rPr lang="en-US" sz="1600" dirty="0" smtClean="0"/>
              <a:t>Student population primarily white students, 60% Female</a:t>
            </a:r>
          </a:p>
          <a:p>
            <a:pPr marL="285750" indent="-285750">
              <a:buFont typeface="Arial" panose="020B0604020202020204" pitchFamily="34" charset="0"/>
              <a:buChar char="•"/>
            </a:pPr>
            <a:r>
              <a:rPr lang="en-US" sz="1600" dirty="0" smtClean="0"/>
              <a:t>Enrollment between 295-459  students</a:t>
            </a:r>
          </a:p>
          <a:p>
            <a:pPr marL="285750" indent="-285750">
              <a:buFont typeface="Arial" panose="020B0604020202020204" pitchFamily="34" charset="0"/>
              <a:buChar char="•"/>
            </a:pPr>
            <a:endParaRPr lang="en-US" sz="900" dirty="0" smtClean="0"/>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endParaRPr lang="en-US" sz="900" dirty="0" smtClean="0"/>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endParaRPr lang="en-US" sz="900" dirty="0" smtClean="0"/>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endParaRPr lang="en-US" sz="900" dirty="0" smtClean="0"/>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endParaRPr lang="en-US" sz="900" dirty="0" smtClean="0"/>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endParaRPr lang="en-US" sz="900" dirty="0" smtClean="0"/>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endParaRPr lang="en-US" sz="900" dirty="0" smtClean="0"/>
          </a:p>
          <a:p>
            <a:pPr marL="285750" indent="-285750">
              <a:buFont typeface="Arial" panose="020B0604020202020204" pitchFamily="34" charset="0"/>
              <a:buChar char="•"/>
            </a:pPr>
            <a:endParaRPr lang="en-US" sz="900" dirty="0" smtClean="0"/>
          </a:p>
          <a:p>
            <a:r>
              <a:rPr lang="en-US" sz="900" dirty="0" smtClean="0"/>
              <a:t>Image Attribution: https://www.google.com/</a:t>
            </a:r>
            <a:r>
              <a:rPr lang="en-US" sz="900" dirty="0" err="1" smtClean="0"/>
              <a:t>imgres?imgurl</a:t>
            </a:r>
            <a:r>
              <a:rPr lang="en-US" sz="900" dirty="0" smtClean="0"/>
              <a:t>=https%3A%2F%2Fmedia.defense.gov%2F2012%2FOct%2F16%2F2000105914%2F-1%2F-1%2F0%2F121004-F-AI558-006.JPG&amp;imgrefurl=http%3A%2F%2Fwww.aviano.af.mil%2FNews%2FArticle-Display%2FArticle%2F280638%2Fonline-tutors-help-students-learn-247%2F&amp;docid=</a:t>
            </a:r>
            <a:r>
              <a:rPr lang="en-US" sz="900" dirty="0" err="1" smtClean="0"/>
              <a:t>HrHJMCtVIlPfhM&amp;tbnid</a:t>
            </a:r>
            <a:r>
              <a:rPr lang="en-US" sz="900" dirty="0" smtClean="0"/>
              <a:t>=4ObqvLthQALwOM%3A&amp;vet=10ahUKEwi4mMrysvvWAhXE64MKHT-YDIUQMwheKAMwAw..i&amp;w=4452&amp;h=3092&amp;bih=959&amp;biw=1800&amp;q=online%20students&amp;ved=0ahUKEwi4mMrysvvWAhXE64MKHT-YDIUQMwheKAMwAw&amp;iact=</a:t>
            </a:r>
            <a:r>
              <a:rPr lang="en-US" sz="900" dirty="0" err="1" smtClean="0"/>
              <a:t>mrc&amp;uact</a:t>
            </a:r>
            <a:r>
              <a:rPr lang="en-US" sz="900" dirty="0" smtClean="0"/>
              <a:t>=8</a:t>
            </a:r>
            <a:endParaRPr lang="en-US" sz="900" dirty="0"/>
          </a:p>
        </p:txBody>
      </p:sp>
    </p:spTree>
    <p:extLst>
      <p:ext uri="{BB962C8B-B14F-4D97-AF65-F5344CB8AC3E}">
        <p14:creationId xmlns:p14="http://schemas.microsoft.com/office/powerpoint/2010/main" val="3084543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Students Can Expect</a:t>
            </a:r>
            <a:endParaRPr lang="en-US" dirty="0"/>
          </a:p>
        </p:txBody>
      </p:sp>
      <p:sp>
        <p:nvSpPr>
          <p:cNvPr id="3" name="Content Placeholder 2"/>
          <p:cNvSpPr>
            <a:spLocks noGrp="1"/>
          </p:cNvSpPr>
          <p:nvPr>
            <p:ph idx="1"/>
          </p:nvPr>
        </p:nvSpPr>
        <p:spPr/>
        <p:txBody>
          <a:bodyPr>
            <a:normAutofit/>
          </a:bodyPr>
          <a:lstStyle/>
          <a:p>
            <a:pPr marL="0" indent="0">
              <a:buNone/>
            </a:pPr>
            <a:r>
              <a:rPr lang="en-US" dirty="0"/>
              <a:t>S</a:t>
            </a:r>
            <a:r>
              <a:rPr lang="en-US" dirty="0" smtClean="0"/>
              <a:t>tudents at ISMN:</a:t>
            </a:r>
          </a:p>
          <a:p>
            <a:pPr marL="406400" indent="-182563"/>
            <a:r>
              <a:rPr lang="en-US" dirty="0" smtClean="0"/>
              <a:t>Can attend school </a:t>
            </a:r>
            <a:r>
              <a:rPr lang="en-US" dirty="0"/>
              <a:t>from the safety of </a:t>
            </a:r>
            <a:r>
              <a:rPr lang="en-US" dirty="0" smtClean="0"/>
              <a:t>home (ISMN, 2017d)</a:t>
            </a:r>
            <a:endParaRPr lang="en-US" dirty="0" smtClean="0"/>
          </a:p>
          <a:p>
            <a:pPr marL="406400" indent="-182563"/>
            <a:r>
              <a:rPr lang="en-US" dirty="0" smtClean="0"/>
              <a:t>Can </a:t>
            </a:r>
            <a:r>
              <a:rPr lang="en-US" dirty="0"/>
              <a:t>focus on their studies without </a:t>
            </a:r>
            <a:r>
              <a:rPr lang="en-US" dirty="0" smtClean="0"/>
              <a:t>distractions and without </a:t>
            </a:r>
            <a:r>
              <a:rPr lang="en-US" dirty="0"/>
              <a:t>peer </a:t>
            </a:r>
            <a:r>
              <a:rPr lang="en-US" dirty="0"/>
              <a:t>pressure (ISMN, 2017d)</a:t>
            </a:r>
            <a:endParaRPr lang="en-US" dirty="0"/>
          </a:p>
          <a:p>
            <a:pPr marL="406400" indent="-182563"/>
            <a:r>
              <a:rPr lang="en-US" dirty="0" smtClean="0"/>
              <a:t>Receive the help of </a:t>
            </a:r>
            <a:r>
              <a:rPr lang="en-US" dirty="0"/>
              <a:t>state-certified teachers, </a:t>
            </a:r>
            <a:r>
              <a:rPr lang="en-US" dirty="0" smtClean="0"/>
              <a:t>counselors</a:t>
            </a:r>
            <a:r>
              <a:rPr lang="en-US" dirty="0"/>
              <a:t>, and a parent or other adult "Learning Coach" to provide </a:t>
            </a:r>
            <a:r>
              <a:rPr lang="en-US" dirty="0"/>
              <a:t>support (ISMN, 2017d)</a:t>
            </a:r>
            <a:endParaRPr lang="en-US" dirty="0" smtClean="0"/>
          </a:p>
        </p:txBody>
      </p:sp>
    </p:spTree>
    <p:extLst>
      <p:ext uri="{BB962C8B-B14F-4D97-AF65-F5344CB8AC3E}">
        <p14:creationId xmlns:p14="http://schemas.microsoft.com/office/powerpoint/2010/main" val="2637479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Student Population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Per John Huber, the student population that Insight School is targeting are:</a:t>
            </a:r>
          </a:p>
          <a:p>
            <a:pPr marL="406400" indent="-182563"/>
            <a:r>
              <a:rPr lang="en-US" dirty="0"/>
              <a:t>Struggling students grades </a:t>
            </a:r>
            <a:r>
              <a:rPr lang="en-US" dirty="0" smtClean="0"/>
              <a:t>6-12 (ISMN, 2017d)</a:t>
            </a:r>
            <a:r>
              <a:rPr lang="en-US" dirty="0"/>
              <a:t/>
            </a:r>
            <a:br>
              <a:rPr lang="en-US" dirty="0"/>
            </a:br>
            <a:r>
              <a:rPr lang="en-US" dirty="0"/>
              <a:t>“A struggling student may be one who has failed certain courses, is bored or turned-off by school, misses school days, feels unsafe at school, or perhaps has received suspensions or been left </a:t>
            </a:r>
            <a:r>
              <a:rPr lang="en-US" dirty="0" smtClean="0"/>
              <a:t>back” (ISMN, 2017d, </a:t>
            </a:r>
            <a:r>
              <a:rPr lang="en-US" dirty="0" err="1" smtClean="0"/>
              <a:t>para</a:t>
            </a:r>
            <a:r>
              <a:rPr lang="en-US" dirty="0" smtClean="0"/>
              <a:t>. 2</a:t>
            </a:r>
            <a:r>
              <a:rPr lang="en-US" dirty="0" smtClean="0"/>
              <a:t>)</a:t>
            </a:r>
            <a:endParaRPr lang="en-US" dirty="0" smtClean="0"/>
          </a:p>
        </p:txBody>
      </p:sp>
    </p:spTree>
    <p:extLst>
      <p:ext uri="{BB962C8B-B14F-4D97-AF65-F5344CB8AC3E}">
        <p14:creationId xmlns:p14="http://schemas.microsoft.com/office/powerpoint/2010/main" val="188641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Population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553" y="1468709"/>
            <a:ext cx="4112895" cy="4734687"/>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a:spLocks noGrp="1"/>
          </p:cNvSpPr>
          <p:nvPr>
            <p:ph idx="1"/>
          </p:nvPr>
        </p:nvSpPr>
        <p:spPr>
          <a:xfrm>
            <a:off x="0" y="6242622"/>
            <a:ext cx="9143999" cy="457200"/>
          </a:xfrm>
        </p:spPr>
        <p:txBody>
          <a:bodyPr>
            <a:normAutofit/>
          </a:bodyPr>
          <a:lstStyle/>
          <a:p>
            <a:pPr marL="0" indent="0" algn="ctr">
              <a:buNone/>
            </a:pPr>
            <a:r>
              <a:rPr lang="en-US" dirty="0"/>
              <a:t>(</a:t>
            </a:r>
            <a:r>
              <a:rPr lang="en-US" dirty="0" smtClean="0"/>
              <a:t>GreatSchools.org, </a:t>
            </a:r>
            <a:r>
              <a:rPr lang="en-US" dirty="0"/>
              <a:t>2017)</a:t>
            </a:r>
            <a:endParaRPr lang="en-US" b="1" dirty="0" smtClean="0"/>
          </a:p>
        </p:txBody>
      </p:sp>
    </p:spTree>
    <p:extLst>
      <p:ext uri="{BB962C8B-B14F-4D97-AF65-F5344CB8AC3E}">
        <p14:creationId xmlns:p14="http://schemas.microsoft.com/office/powerpoint/2010/main" val="880799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2010-2015</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858" y="1447800"/>
            <a:ext cx="4566285" cy="4792980"/>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a:spLocks noGrp="1"/>
          </p:cNvSpPr>
          <p:nvPr>
            <p:ph idx="1"/>
          </p:nvPr>
        </p:nvSpPr>
        <p:spPr>
          <a:xfrm>
            <a:off x="0" y="6242622"/>
            <a:ext cx="9143999" cy="457200"/>
          </a:xfrm>
        </p:spPr>
        <p:txBody>
          <a:bodyPr>
            <a:normAutofit/>
          </a:bodyPr>
          <a:lstStyle/>
          <a:p>
            <a:pPr marL="0" indent="0" algn="ctr">
              <a:buNone/>
            </a:pPr>
            <a:r>
              <a:rPr lang="en-US" dirty="0" smtClean="0"/>
              <a:t>(Schooldigger.com, </a:t>
            </a:r>
            <a:r>
              <a:rPr lang="en-US" dirty="0"/>
              <a:t>2017)</a:t>
            </a:r>
            <a:endParaRPr lang="en-US" b="1" dirty="0" smtClean="0"/>
          </a:p>
        </p:txBody>
      </p:sp>
    </p:spTree>
    <p:extLst>
      <p:ext uri="{BB962C8B-B14F-4D97-AF65-F5344CB8AC3E}">
        <p14:creationId xmlns:p14="http://schemas.microsoft.com/office/powerpoint/2010/main" val="392564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Prospective Parents/Students</a:t>
            </a:r>
            <a:endParaRPr lang="en-US" dirty="0"/>
          </a:p>
        </p:txBody>
      </p:sp>
      <p:grpSp>
        <p:nvGrpSpPr>
          <p:cNvPr id="3" name="Group 2"/>
          <p:cNvGrpSpPr/>
          <p:nvPr/>
        </p:nvGrpSpPr>
        <p:grpSpPr>
          <a:xfrm>
            <a:off x="538401" y="1512529"/>
            <a:ext cx="8067199" cy="4748689"/>
            <a:chOff x="538401" y="1524000"/>
            <a:chExt cx="8067199" cy="4748689"/>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01" y="1524000"/>
              <a:ext cx="8067199" cy="4748689"/>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14600" y="1524000"/>
              <a:ext cx="40386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19800" y="3657600"/>
              <a:ext cx="2438400" cy="1905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0" y="2019300"/>
              <a:ext cx="990600" cy="205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307580" y="2461260"/>
              <a:ext cx="990600" cy="3581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57900" y="2472690"/>
              <a:ext cx="723900" cy="3467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23753" y="2887980"/>
              <a:ext cx="609600" cy="312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Content Placeholder 2"/>
          <p:cNvSpPr>
            <a:spLocks noGrp="1"/>
          </p:cNvSpPr>
          <p:nvPr>
            <p:ph idx="1"/>
          </p:nvPr>
        </p:nvSpPr>
        <p:spPr>
          <a:xfrm>
            <a:off x="0" y="6242622"/>
            <a:ext cx="9143999" cy="457200"/>
          </a:xfrm>
        </p:spPr>
        <p:txBody>
          <a:bodyPr>
            <a:normAutofit/>
          </a:bodyPr>
          <a:lstStyle/>
          <a:p>
            <a:pPr marL="0" indent="0" algn="ctr">
              <a:buNone/>
            </a:pPr>
            <a:r>
              <a:rPr lang="en-US" dirty="0"/>
              <a:t>(ISMN, 2017b</a:t>
            </a:r>
            <a:r>
              <a:rPr lang="en-US" dirty="0" smtClean="0"/>
              <a:t>)</a:t>
            </a:r>
            <a:endParaRPr lang="en-US" b="1" dirty="0" smtClean="0"/>
          </a:p>
        </p:txBody>
      </p:sp>
    </p:spTree>
    <p:extLst>
      <p:ext uri="{BB962C8B-B14F-4D97-AF65-F5344CB8AC3E}">
        <p14:creationId xmlns:p14="http://schemas.microsoft.com/office/powerpoint/2010/main" val="1905116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Effective is the Home Page?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01" y="1524000"/>
            <a:ext cx="8067199" cy="4748689"/>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951733" y="1536221"/>
            <a:ext cx="506467"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0" y="6242622"/>
            <a:ext cx="9143999" cy="457200"/>
          </a:xfrm>
        </p:spPr>
        <p:txBody>
          <a:bodyPr>
            <a:normAutofit/>
          </a:bodyPr>
          <a:lstStyle/>
          <a:p>
            <a:pPr marL="0" indent="0" algn="ctr">
              <a:buNone/>
            </a:pPr>
            <a:r>
              <a:rPr lang="en-US" dirty="0"/>
              <a:t>(ISMN, 2017b</a:t>
            </a:r>
            <a:r>
              <a:rPr lang="en-US" dirty="0" smtClean="0"/>
              <a:t>)</a:t>
            </a:r>
            <a:endParaRPr lang="en-US" b="1" dirty="0" smtClean="0"/>
          </a:p>
        </p:txBody>
      </p:sp>
    </p:spTree>
    <p:extLst>
      <p:ext uri="{BB962C8B-B14F-4D97-AF65-F5344CB8AC3E}">
        <p14:creationId xmlns:p14="http://schemas.microsoft.com/office/powerpoint/2010/main" val="44568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Well Does ISMN Deliver?</a:t>
            </a:r>
            <a:endParaRPr lang="en-US" dirty="0"/>
          </a:p>
        </p:txBody>
      </p:sp>
      <p:sp>
        <p:nvSpPr>
          <p:cNvPr id="3" name="Content Placeholder 2"/>
          <p:cNvSpPr>
            <a:spLocks noGrp="1"/>
          </p:cNvSpPr>
          <p:nvPr>
            <p:ph idx="1"/>
          </p:nvPr>
        </p:nvSpPr>
        <p:spPr>
          <a:xfrm>
            <a:off x="5257800" y="1600200"/>
            <a:ext cx="3429000" cy="4876800"/>
          </a:xfrm>
        </p:spPr>
        <p:txBody>
          <a:bodyPr/>
          <a:lstStyle/>
          <a:p>
            <a:pPr marL="0" indent="0">
              <a:buNone/>
            </a:pPr>
            <a:r>
              <a:rPr lang="en-US" dirty="0" smtClean="0"/>
              <a:t>Per Minnesota </a:t>
            </a:r>
            <a:r>
              <a:rPr lang="en-US" dirty="0"/>
              <a:t>Department of Education, </a:t>
            </a:r>
            <a:r>
              <a:rPr lang="en-US" dirty="0" smtClean="0"/>
              <a:t>2016:</a:t>
            </a:r>
            <a:endParaRPr lang="en-US" dirty="0"/>
          </a:p>
          <a:p>
            <a:r>
              <a:rPr lang="en-US" dirty="0" smtClean="0"/>
              <a:t>34% Reading</a:t>
            </a:r>
          </a:p>
          <a:p>
            <a:r>
              <a:rPr lang="en-US" dirty="0" smtClean="0"/>
              <a:t>15% Math</a:t>
            </a:r>
          </a:p>
          <a:p>
            <a:r>
              <a:rPr lang="en-US" dirty="0" smtClean="0"/>
              <a:t>24% High School </a:t>
            </a:r>
            <a:r>
              <a:rPr lang="en-US" dirty="0" smtClean="0"/>
              <a:t>Science</a:t>
            </a:r>
          </a:p>
          <a:p>
            <a:pPr marL="0" indent="0">
              <a:buNone/>
            </a:pPr>
            <a:r>
              <a:rPr lang="en-US" dirty="0" smtClean="0"/>
              <a:t>(GreatSchools.org, 2017)</a:t>
            </a:r>
            <a:endParaRPr lang="en-US" dirty="0" smtClean="0"/>
          </a:p>
          <a:p>
            <a:pPr marL="0" indent="0">
              <a:buNone/>
            </a:pPr>
            <a:endParaRPr lang="en-US"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1"/>
            <a:ext cx="4657820" cy="4808315"/>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8032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[1 of 5]</a:t>
            </a:r>
            <a:endParaRPr lang="en-US" dirty="0"/>
          </a:p>
        </p:txBody>
      </p:sp>
      <p:sp>
        <p:nvSpPr>
          <p:cNvPr id="3" name="Content Placeholder 2"/>
          <p:cNvSpPr>
            <a:spLocks noGrp="1"/>
          </p:cNvSpPr>
          <p:nvPr>
            <p:ph idx="1"/>
          </p:nvPr>
        </p:nvSpPr>
        <p:spPr/>
        <p:txBody>
          <a:bodyPr>
            <a:noAutofit/>
          </a:bodyPr>
          <a:lstStyle/>
          <a:p>
            <a:pPr marL="0" indent="457200">
              <a:lnSpc>
                <a:spcPct val="200000"/>
              </a:lnSpc>
              <a:buNone/>
            </a:pPr>
            <a:r>
              <a:rPr lang="en-US" sz="1400" dirty="0" smtClean="0"/>
              <a:t>Advanced Education, Inc. (2017</a:t>
            </a:r>
            <a:r>
              <a:rPr lang="en-US" sz="1400" dirty="0"/>
              <a:t>). </a:t>
            </a:r>
            <a:r>
              <a:rPr lang="en-US" sz="1400" dirty="0" smtClean="0"/>
              <a:t>Institution summary. Retrieved </a:t>
            </a:r>
            <a:r>
              <a:rPr lang="en-US" sz="1400" dirty="0"/>
              <a:t>October 30, 2017, from http://www.advanc-ed.org/oasis2/u/par/accreditation/summary?institutionId=54044</a:t>
            </a:r>
            <a:endParaRPr lang="en-US" sz="1400" dirty="0" smtClean="0"/>
          </a:p>
          <a:p>
            <a:pPr marL="0" indent="457200">
              <a:lnSpc>
                <a:spcPct val="200000"/>
              </a:lnSpc>
              <a:buNone/>
            </a:pPr>
            <a:r>
              <a:rPr lang="en-US" sz="1400" dirty="0" smtClean="0"/>
              <a:t>Business Wire Inc. (2017). </a:t>
            </a:r>
            <a:r>
              <a:rPr lang="en-US" sz="1400" dirty="0"/>
              <a:t>Insight </a:t>
            </a:r>
            <a:r>
              <a:rPr lang="en-US" sz="1400" dirty="0" smtClean="0"/>
              <a:t>school </a:t>
            </a:r>
            <a:r>
              <a:rPr lang="en-US" sz="1400" dirty="0"/>
              <a:t>of Minnesota to </a:t>
            </a:r>
            <a:r>
              <a:rPr lang="en-US" sz="1400" dirty="0" smtClean="0"/>
              <a:t>hold graduation ceremony </a:t>
            </a:r>
            <a:r>
              <a:rPr lang="en-US" sz="1400" dirty="0"/>
              <a:t>on June </a:t>
            </a:r>
            <a:r>
              <a:rPr lang="en-US" sz="1400" dirty="0" smtClean="0"/>
              <a:t>10</a:t>
            </a:r>
            <a:r>
              <a:rPr lang="en-US" sz="1400" baseline="30000" dirty="0" smtClean="0"/>
              <a:t>th</a:t>
            </a:r>
            <a:r>
              <a:rPr lang="en-US" sz="1400" dirty="0" smtClean="0"/>
              <a:t> </a:t>
            </a:r>
            <a:r>
              <a:rPr lang="en-US" sz="1400" dirty="0"/>
              <a:t>[Web Page]. Retrieved October 30, 2017, from http://www.businesswire.com/news/home/20170605006245/en/Insight-School-Minnesota-Hold-Graduation-Ceremony-June/?</a:t>
            </a:r>
            <a:r>
              <a:rPr lang="en-US" sz="1400" dirty="0" smtClean="0"/>
              <a:t>feedref=JjAwJuNHiystnCoBq_hl-Q-tiwWZwkcswR1UZtV7eGe24xL9TZOyQUMS3J72mJlQ7fxFuNFTHSunhvli30RlBNXya2izy9YOgHlBiZQk2LOzmn6JePCpHPCiYGaEx4DL1Rq8pNwkf3AarimpDzQGuQ%3D%3D&amp;utm_source=dlvr.it&amp;utm_medium=twitter</a:t>
            </a:r>
          </a:p>
        </p:txBody>
      </p:sp>
    </p:spTree>
    <p:extLst>
      <p:ext uri="{BB962C8B-B14F-4D97-AF65-F5344CB8AC3E}">
        <p14:creationId xmlns:p14="http://schemas.microsoft.com/office/powerpoint/2010/main" val="27156599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[2 of 5]</a:t>
            </a:r>
            <a:endParaRPr lang="en-US" dirty="0"/>
          </a:p>
        </p:txBody>
      </p:sp>
      <p:sp>
        <p:nvSpPr>
          <p:cNvPr id="3" name="Content Placeholder 2"/>
          <p:cNvSpPr>
            <a:spLocks noGrp="1"/>
          </p:cNvSpPr>
          <p:nvPr>
            <p:ph idx="1"/>
          </p:nvPr>
        </p:nvSpPr>
        <p:spPr/>
        <p:txBody>
          <a:bodyPr>
            <a:noAutofit/>
          </a:bodyPr>
          <a:lstStyle/>
          <a:p>
            <a:pPr marL="0" indent="457200">
              <a:lnSpc>
                <a:spcPct val="200000"/>
              </a:lnSpc>
              <a:buNone/>
            </a:pPr>
            <a:r>
              <a:rPr lang="en-US" sz="1400" dirty="0" smtClean="0"/>
              <a:t>Century 21. (2017a). Insight school of Minnesota [Web Page]. Retrieved October 30, 2017, from https://www.century21.com/schools/55430-minneapolis-mn-schools/insight-school-of-minnesota/O5700084570-LZ55430</a:t>
            </a:r>
          </a:p>
          <a:p>
            <a:pPr marL="0" indent="457200">
              <a:lnSpc>
                <a:spcPct val="200000"/>
              </a:lnSpc>
              <a:buNone/>
            </a:pPr>
            <a:r>
              <a:rPr lang="en-US" sz="1400" dirty="0"/>
              <a:t>Century 21. (2017b). Insight school of Minnesota, Page 2 [Web Page]. Retrieved October 30, 2017, from https://</a:t>
            </a:r>
            <a:r>
              <a:rPr lang="en-US" sz="1400" dirty="0" smtClean="0"/>
              <a:t>www.century21.com/schools/55430-minneapolis-mn-schools/insight-school-of-minnesota/O5700084570-LZ55430#rpage=2</a:t>
            </a:r>
          </a:p>
          <a:p>
            <a:pPr marL="0" indent="457200">
              <a:lnSpc>
                <a:spcPct val="200000"/>
              </a:lnSpc>
              <a:buNone/>
            </a:pPr>
            <a:r>
              <a:rPr lang="en-US" sz="1400" dirty="0"/>
              <a:t>GreatSchools.org</a:t>
            </a:r>
            <a:r>
              <a:rPr lang="en-US" sz="1400" dirty="0" smtClean="0"/>
              <a:t>. (</a:t>
            </a:r>
            <a:r>
              <a:rPr lang="en-US" sz="1400" dirty="0"/>
              <a:t>2017). Insight school of Minnesota [Web Page]. Retrieved October 30, 2017, from https://www.greatschools.org/minnesota/brooklyn-center/5639-Insight-School-Of-Minnesota/</a:t>
            </a:r>
          </a:p>
          <a:p>
            <a:pPr marL="0" indent="457200">
              <a:lnSpc>
                <a:spcPct val="200000"/>
              </a:lnSpc>
              <a:buNone/>
            </a:pPr>
            <a:r>
              <a:rPr lang="en-US" sz="1400" dirty="0"/>
              <a:t>Homefacts.com. (2017). Insight school of Minnesota [Web Page]. Retrieved October 30, 2017, from https://www.homefacts.com/schools/Minnesota/Hennepin-County/Brooklyn-Center/Insight-School-Of-Minnesota.html</a:t>
            </a:r>
            <a:endParaRPr lang="en-US" sz="1400" u="sng" dirty="0"/>
          </a:p>
          <a:p>
            <a:pPr marL="0" indent="457200">
              <a:lnSpc>
                <a:spcPct val="200000"/>
              </a:lnSpc>
              <a:buNone/>
            </a:pPr>
            <a:endParaRPr lang="en-US" sz="1400" u="sng" dirty="0" smtClean="0"/>
          </a:p>
          <a:p>
            <a:pPr marL="0" indent="457200">
              <a:lnSpc>
                <a:spcPct val="200000"/>
              </a:lnSpc>
              <a:buNone/>
            </a:pPr>
            <a:endParaRPr lang="en-US" sz="1400" dirty="0"/>
          </a:p>
        </p:txBody>
      </p:sp>
    </p:spTree>
    <p:extLst>
      <p:ext uri="{BB962C8B-B14F-4D97-AF65-F5344CB8AC3E}">
        <p14:creationId xmlns:p14="http://schemas.microsoft.com/office/powerpoint/2010/main" val="21434257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[3 of 5]</a:t>
            </a:r>
            <a:endParaRPr lang="en-US" dirty="0"/>
          </a:p>
        </p:txBody>
      </p:sp>
      <p:sp>
        <p:nvSpPr>
          <p:cNvPr id="3" name="Content Placeholder 2"/>
          <p:cNvSpPr>
            <a:spLocks noGrp="1"/>
          </p:cNvSpPr>
          <p:nvPr>
            <p:ph idx="1"/>
          </p:nvPr>
        </p:nvSpPr>
        <p:spPr/>
        <p:txBody>
          <a:bodyPr>
            <a:normAutofit/>
          </a:bodyPr>
          <a:lstStyle/>
          <a:p>
            <a:pPr marL="0" indent="457200">
              <a:lnSpc>
                <a:spcPct val="200000"/>
              </a:lnSpc>
              <a:buNone/>
            </a:pPr>
            <a:r>
              <a:rPr lang="en-US" sz="1400" dirty="0"/>
              <a:t>ISMN. (</a:t>
            </a:r>
            <a:r>
              <a:rPr lang="en-US" sz="1400" dirty="0" smtClean="0"/>
              <a:t>2017a). Family academic support team </a:t>
            </a:r>
            <a:r>
              <a:rPr lang="en-US" sz="1400" dirty="0"/>
              <a:t>[Web Page]. Retrieved October 30, 2017, from http://</a:t>
            </a:r>
            <a:r>
              <a:rPr lang="en-US" sz="1400" dirty="0" smtClean="0"/>
              <a:t>mn.insightschools.net/student-success-program/family-academic-support-team.htm</a:t>
            </a:r>
          </a:p>
          <a:p>
            <a:pPr marL="0" indent="457200">
              <a:lnSpc>
                <a:spcPct val="200000"/>
              </a:lnSpc>
              <a:buNone/>
            </a:pPr>
            <a:r>
              <a:rPr lang="en-US" sz="1400" dirty="0" smtClean="0"/>
              <a:t>ISMN. (2017b). Home [Web Page]. Retrieved October 30, 2017, from http://mn.insightschools.net/</a:t>
            </a:r>
          </a:p>
          <a:p>
            <a:pPr marL="0" indent="457200">
              <a:lnSpc>
                <a:spcPct val="200000"/>
              </a:lnSpc>
              <a:buNone/>
            </a:pPr>
            <a:r>
              <a:rPr lang="en-US" sz="1400" dirty="0" smtClean="0"/>
              <a:t>ISMN</a:t>
            </a:r>
            <a:r>
              <a:rPr lang="en-US" sz="1400" dirty="0"/>
              <a:t>. (</a:t>
            </a:r>
            <a:r>
              <a:rPr lang="en-US" sz="1400" dirty="0" smtClean="0"/>
              <a:t>2017c). </a:t>
            </a:r>
            <a:r>
              <a:rPr lang="en-US" sz="1400" dirty="0"/>
              <a:t>Individualized Learning Plan (ILP) [Web Page]. Retrieved October 30, 2017, from http://mn.insightschools.net/student-success-program/individualized-learning-plan-ilp.html</a:t>
            </a:r>
          </a:p>
          <a:p>
            <a:pPr marL="0" indent="457200">
              <a:lnSpc>
                <a:spcPct val="200000"/>
              </a:lnSpc>
              <a:buNone/>
            </a:pPr>
            <a:r>
              <a:rPr lang="en-US" sz="1400" dirty="0" smtClean="0"/>
              <a:t>ISMN. (2017d). Letter from our head of school [Web Page]. </a:t>
            </a:r>
            <a:r>
              <a:rPr lang="en-US" sz="1400" dirty="0"/>
              <a:t>Retrieved October 30, 2017, from http://</a:t>
            </a:r>
            <a:r>
              <a:rPr lang="en-US" sz="1400" dirty="0" smtClean="0"/>
              <a:t>mn.insightschools.net/who-we-are/letter-our-head-school.html</a:t>
            </a:r>
          </a:p>
          <a:p>
            <a:pPr marL="0" indent="457200">
              <a:lnSpc>
                <a:spcPct val="200000"/>
              </a:lnSpc>
              <a:buNone/>
            </a:pPr>
            <a:r>
              <a:rPr lang="en-US" sz="1400" dirty="0"/>
              <a:t>ISMN. (</a:t>
            </a:r>
            <a:r>
              <a:rPr lang="en-US" sz="1400" dirty="0" smtClean="0"/>
              <a:t>2017e). </a:t>
            </a:r>
            <a:r>
              <a:rPr lang="en-US" sz="1400" dirty="0"/>
              <a:t>Our </a:t>
            </a:r>
            <a:r>
              <a:rPr lang="en-US" sz="1400" dirty="0" smtClean="0"/>
              <a:t>curriculum </a:t>
            </a:r>
            <a:r>
              <a:rPr lang="en-US" sz="1400" dirty="0"/>
              <a:t>[Web Page]. Retrieved October 30, 2017, from </a:t>
            </a:r>
            <a:r>
              <a:rPr lang="en-US" sz="1400" dirty="0" smtClean="0"/>
              <a:t>http</a:t>
            </a:r>
            <a:r>
              <a:rPr lang="en-US" sz="1400" dirty="0"/>
              <a:t>://</a:t>
            </a:r>
            <a:r>
              <a:rPr lang="en-US" sz="1400" dirty="0" smtClean="0"/>
              <a:t>mn.insightschools.net/our-curriculum.html</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8570242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[3 of 5]</a:t>
            </a:r>
            <a:endParaRPr lang="en-US" dirty="0"/>
          </a:p>
        </p:txBody>
      </p:sp>
      <p:sp>
        <p:nvSpPr>
          <p:cNvPr id="3" name="Content Placeholder 2"/>
          <p:cNvSpPr>
            <a:spLocks noGrp="1"/>
          </p:cNvSpPr>
          <p:nvPr>
            <p:ph idx="1"/>
          </p:nvPr>
        </p:nvSpPr>
        <p:spPr/>
        <p:txBody>
          <a:bodyPr/>
          <a:lstStyle/>
          <a:p>
            <a:pPr marL="0" indent="457200">
              <a:lnSpc>
                <a:spcPct val="200000"/>
              </a:lnSpc>
              <a:buNone/>
            </a:pPr>
            <a:r>
              <a:rPr lang="en-US" sz="1400" dirty="0"/>
              <a:t>ISMN. (</a:t>
            </a:r>
            <a:r>
              <a:rPr lang="en-US" sz="1400" dirty="0" smtClean="0"/>
              <a:t>2017f). </a:t>
            </a:r>
            <a:r>
              <a:rPr lang="en-US" sz="1400" dirty="0"/>
              <a:t>Our teachers [Web Page]. Retrieved October 30, 2017, from http://mn.insightschools.net/who-we-are/our-teachers.html</a:t>
            </a:r>
          </a:p>
          <a:p>
            <a:pPr marL="0" indent="457200">
              <a:lnSpc>
                <a:spcPct val="200000"/>
              </a:lnSpc>
              <a:buNone/>
            </a:pPr>
            <a:r>
              <a:rPr lang="en-US" sz="1400" dirty="0" smtClean="0"/>
              <a:t>ISMN</a:t>
            </a:r>
            <a:r>
              <a:rPr lang="en-US" sz="1400" dirty="0"/>
              <a:t>. (</a:t>
            </a:r>
            <a:r>
              <a:rPr lang="en-US" sz="1400" dirty="0" smtClean="0"/>
              <a:t>2017g). </a:t>
            </a:r>
            <a:r>
              <a:rPr lang="en-US" sz="1400" dirty="0"/>
              <a:t>Remediation programs [Web page]. Retrieved October 30, 2017 from http://</a:t>
            </a:r>
            <a:r>
              <a:rPr lang="en-US" sz="1400" dirty="0" smtClean="0"/>
              <a:t>mn.insightschools.net/student-success-program/remediation-programs.html</a:t>
            </a:r>
          </a:p>
          <a:p>
            <a:pPr marL="0" indent="457200">
              <a:lnSpc>
                <a:spcPct val="200000"/>
              </a:lnSpc>
              <a:buNone/>
            </a:pPr>
            <a:r>
              <a:rPr lang="en-US" sz="1400" dirty="0" smtClean="0"/>
              <a:t>ISMN</a:t>
            </a:r>
            <a:r>
              <a:rPr lang="en-US" sz="1400" dirty="0"/>
              <a:t>. (2017h). Reviews [Facebook page]. Retrieved October 30, 2017 from https://www.facebook.com/pg/InsightMinnesota/reviews/?ref=page_internal</a:t>
            </a:r>
          </a:p>
          <a:p>
            <a:pPr marL="0" indent="457200">
              <a:lnSpc>
                <a:spcPct val="200000"/>
              </a:lnSpc>
              <a:buNone/>
            </a:pPr>
            <a:r>
              <a:rPr lang="en-US" sz="1400" dirty="0"/>
              <a:t>ISMN. (2017i). Social and emotional learning (SEL) [Web Page]. Retrieved October 30, 2017, from http://mn.insightschools.net/student-success-program/social-and-emotional-learning-sel.html</a:t>
            </a:r>
          </a:p>
          <a:p>
            <a:pPr marL="0" indent="457200">
              <a:lnSpc>
                <a:spcPct val="200000"/>
              </a:lnSpc>
              <a:buNone/>
            </a:pPr>
            <a:r>
              <a:rPr lang="en-US" sz="1400" dirty="0"/>
              <a:t>ISMN. (2017j). Who we are [Web Page]. Retrieved October 30, 2017, from http://mn.insightschools.net/who-we-are.html</a:t>
            </a:r>
          </a:p>
          <a:p>
            <a:pPr marL="0" indent="457200">
              <a:lnSpc>
                <a:spcPct val="200000"/>
              </a:lnSpc>
              <a:buNone/>
            </a:pPr>
            <a:endParaRPr lang="en-US" sz="1400" dirty="0"/>
          </a:p>
          <a:p>
            <a:pPr marL="0" indent="457200">
              <a:lnSpc>
                <a:spcPct val="200000"/>
              </a:lnSpc>
              <a:buNone/>
            </a:pPr>
            <a:endParaRPr lang="en-US" sz="1400"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282686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[4 of 5]</a:t>
            </a:r>
            <a:endParaRPr lang="en-US" dirty="0"/>
          </a:p>
        </p:txBody>
      </p:sp>
      <p:sp>
        <p:nvSpPr>
          <p:cNvPr id="3" name="Content Placeholder 2"/>
          <p:cNvSpPr>
            <a:spLocks noGrp="1"/>
          </p:cNvSpPr>
          <p:nvPr>
            <p:ph idx="1"/>
          </p:nvPr>
        </p:nvSpPr>
        <p:spPr/>
        <p:txBody>
          <a:bodyPr>
            <a:normAutofit/>
          </a:bodyPr>
          <a:lstStyle/>
          <a:p>
            <a:pPr marL="0" indent="457200">
              <a:lnSpc>
                <a:spcPct val="200000"/>
              </a:lnSpc>
              <a:buNone/>
            </a:pPr>
            <a:r>
              <a:rPr lang="en-US" sz="1400" dirty="0" smtClean="0"/>
              <a:t>K12 </a:t>
            </a:r>
            <a:r>
              <a:rPr lang="en-US" sz="1400" dirty="0"/>
              <a:t>Inc. (2016). Welcome to K12 customer support [Web Page]. Retrieved October 30, 2017, from https://www.help.k12.com/s/</a:t>
            </a:r>
          </a:p>
          <a:p>
            <a:pPr marL="0" indent="457200">
              <a:lnSpc>
                <a:spcPct val="200000"/>
              </a:lnSpc>
              <a:buNone/>
            </a:pPr>
            <a:r>
              <a:rPr lang="en-US" sz="1400" dirty="0"/>
              <a:t>Macluke170. (2008, December 11). Insight school clubs [Blog Post]. Retrieved October 30, 2017, from https://insightschool.wordpress.com/page/2</a:t>
            </a:r>
            <a:r>
              <a:rPr lang="en-US" sz="1400" dirty="0" smtClean="0"/>
              <a:t>/</a:t>
            </a:r>
          </a:p>
          <a:p>
            <a:pPr marL="0" indent="457200">
              <a:lnSpc>
                <a:spcPct val="200000"/>
              </a:lnSpc>
              <a:buNone/>
            </a:pPr>
            <a:r>
              <a:rPr lang="en-US" sz="1400" dirty="0"/>
              <a:t>Niche.com Inc. (2017). Insight school of Minnesota [Web Page]. Retrieved October 30, 2017, from https://www.niche.com/k12/insight-school-of-minnesota-brooklyn-center-mn/</a:t>
            </a:r>
          </a:p>
          <a:p>
            <a:pPr marL="0" indent="457200">
              <a:lnSpc>
                <a:spcPct val="200000"/>
              </a:lnSpc>
              <a:buNone/>
            </a:pPr>
            <a:r>
              <a:rPr lang="en-US" sz="1400" dirty="0"/>
              <a:t>Schooldigger.com. (2017). Insight school of Minnesota [Web Page]. Retrieved October 30, 2017, from https://www.schooldigger.com/go/MN/schools/0624004306/school.aspx</a:t>
            </a:r>
          </a:p>
          <a:p>
            <a:pPr marL="0" indent="457200">
              <a:lnSpc>
                <a:spcPct val="200000"/>
              </a:lnSpc>
              <a:buNone/>
            </a:pPr>
            <a:endParaRPr lang="en-US" sz="1500" dirty="0"/>
          </a:p>
          <a:p>
            <a:pPr marL="0" indent="457200">
              <a:lnSpc>
                <a:spcPct val="200000"/>
              </a:lnSpc>
              <a:buNone/>
            </a:pPr>
            <a:endParaRPr lang="en-US" dirty="0" smtClean="0"/>
          </a:p>
          <a:p>
            <a:pPr marL="0" indent="0">
              <a:buNone/>
            </a:pPr>
            <a:endParaRPr lang="en-US" dirty="0"/>
          </a:p>
        </p:txBody>
      </p:sp>
    </p:spTree>
    <p:extLst>
      <p:ext uri="{BB962C8B-B14F-4D97-AF65-F5344CB8AC3E}">
        <p14:creationId xmlns:p14="http://schemas.microsoft.com/office/powerpoint/2010/main" val="1855805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[5 of 5]</a:t>
            </a:r>
            <a:endParaRPr lang="en-US" dirty="0"/>
          </a:p>
        </p:txBody>
      </p:sp>
      <p:sp>
        <p:nvSpPr>
          <p:cNvPr id="3" name="Content Placeholder 2"/>
          <p:cNvSpPr>
            <a:spLocks noGrp="1"/>
          </p:cNvSpPr>
          <p:nvPr>
            <p:ph idx="1"/>
          </p:nvPr>
        </p:nvSpPr>
        <p:spPr/>
        <p:txBody>
          <a:bodyPr/>
          <a:lstStyle/>
          <a:p>
            <a:pPr marL="0" indent="457200">
              <a:lnSpc>
                <a:spcPct val="200000"/>
              </a:lnSpc>
              <a:buNone/>
            </a:pPr>
            <a:r>
              <a:rPr lang="en-US" sz="1400" dirty="0" smtClean="0"/>
              <a:t>U.S</a:t>
            </a:r>
            <a:r>
              <a:rPr lang="en-US" sz="1400" dirty="0"/>
              <a:t>. News &amp; World Report L.P. (2017). Insight school of Minnesota test scores [Web Page]. Retrieved October 30, 2017, from </a:t>
            </a:r>
            <a:r>
              <a:rPr lang="en-US" sz="1400" dirty="0">
                <a:solidFill>
                  <a:schemeClr val="dk1"/>
                </a:solidFill>
              </a:rPr>
              <a:t>https://www.usnews.com/education/best-high-schools/minnesota/districts/brooklyn-center-school-district/insight-school-of-minnesota-10709/test-scores</a:t>
            </a:r>
            <a:endParaRPr lang="en-US" sz="1400" dirty="0"/>
          </a:p>
          <a:p>
            <a:pPr marL="0" indent="457200">
              <a:lnSpc>
                <a:spcPct val="200000"/>
              </a:lnSpc>
              <a:buNone/>
            </a:pPr>
            <a:endParaRPr lang="en-US" sz="1400" dirty="0"/>
          </a:p>
          <a:p>
            <a:pPr marL="0" indent="0">
              <a:buNone/>
            </a:pPr>
            <a:endParaRPr lang="en-US" u="sng"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346750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Prospective Parents/Students</a:t>
            </a:r>
            <a:endParaRPr lang="en-US"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1700213"/>
            <a:ext cx="7029450" cy="3457575"/>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a:spLocks noGrp="1"/>
          </p:cNvSpPr>
          <p:nvPr>
            <p:ph idx="1"/>
          </p:nvPr>
        </p:nvSpPr>
        <p:spPr>
          <a:xfrm>
            <a:off x="0" y="6242622"/>
            <a:ext cx="9143999" cy="457200"/>
          </a:xfrm>
        </p:spPr>
        <p:txBody>
          <a:bodyPr>
            <a:normAutofit/>
          </a:bodyPr>
          <a:lstStyle/>
          <a:p>
            <a:pPr marL="0" indent="0" algn="ctr">
              <a:buNone/>
            </a:pPr>
            <a:r>
              <a:rPr lang="en-US" dirty="0"/>
              <a:t>(ISMN, </a:t>
            </a:r>
            <a:r>
              <a:rPr lang="en-US" dirty="0" smtClean="0"/>
              <a:t>2017j)</a:t>
            </a:r>
            <a:endParaRPr lang="en-US" b="1" dirty="0" smtClean="0"/>
          </a:p>
        </p:txBody>
      </p:sp>
    </p:spTree>
    <p:extLst>
      <p:ext uri="{BB962C8B-B14F-4D97-AF65-F5344CB8AC3E}">
        <p14:creationId xmlns:p14="http://schemas.microsoft.com/office/powerpoint/2010/main" val="2522305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Teachers</a:t>
            </a:r>
            <a:endParaRPr lang="en-US" dirty="0"/>
          </a:p>
        </p:txBody>
      </p:sp>
      <p:grpSp>
        <p:nvGrpSpPr>
          <p:cNvPr id="3" name="Group 2"/>
          <p:cNvGrpSpPr/>
          <p:nvPr/>
        </p:nvGrpSpPr>
        <p:grpSpPr>
          <a:xfrm>
            <a:off x="608664" y="2233374"/>
            <a:ext cx="7937183" cy="4067651"/>
            <a:chOff x="603409" y="1981200"/>
            <a:chExt cx="7937183" cy="4067651"/>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409" y="1981200"/>
              <a:ext cx="7937183" cy="4067651"/>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029200" y="3839697"/>
              <a:ext cx="1371600" cy="1790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29200" y="4267200"/>
              <a:ext cx="1371600" cy="1790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ontent Placeholder 2"/>
          <p:cNvSpPr>
            <a:spLocks noGrp="1"/>
          </p:cNvSpPr>
          <p:nvPr>
            <p:ph idx="1"/>
          </p:nvPr>
        </p:nvSpPr>
        <p:spPr>
          <a:xfrm>
            <a:off x="0" y="6242622"/>
            <a:ext cx="9143999" cy="457200"/>
          </a:xfrm>
        </p:spPr>
        <p:txBody>
          <a:bodyPr>
            <a:normAutofit/>
          </a:bodyPr>
          <a:lstStyle/>
          <a:p>
            <a:pPr marL="0" indent="0" algn="ctr">
              <a:buNone/>
            </a:pPr>
            <a:r>
              <a:rPr lang="en-US" dirty="0"/>
              <a:t>(ISMN, 2017b</a:t>
            </a:r>
            <a:r>
              <a:rPr lang="en-US" dirty="0" smtClean="0"/>
              <a:t>)</a:t>
            </a:r>
            <a:endParaRPr lang="en-US" b="1" dirty="0" smtClean="0"/>
          </a:p>
        </p:txBody>
      </p:sp>
    </p:spTree>
    <p:extLst>
      <p:ext uri="{BB962C8B-B14F-4D97-AF65-F5344CB8AC3E}">
        <p14:creationId xmlns:p14="http://schemas.microsoft.com/office/powerpoint/2010/main" val="1209529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Mission</a:t>
            </a:r>
            <a:endParaRPr lang="en-US" dirty="0"/>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19813" r="19813"/>
          <a:stretch>
            <a:fillRect/>
          </a:stretch>
        </p:blipFill>
        <p:spPr/>
      </p:pic>
      <p:sp>
        <p:nvSpPr>
          <p:cNvPr id="6" name="Text Placeholder 5"/>
          <p:cNvSpPr>
            <a:spLocks noGrp="1"/>
          </p:cNvSpPr>
          <p:nvPr>
            <p:ph type="body" sz="half" idx="2"/>
          </p:nvPr>
        </p:nvSpPr>
        <p:spPr/>
        <p:txBody>
          <a:bodyPr>
            <a:normAutofit/>
          </a:bodyPr>
          <a:lstStyle/>
          <a:p>
            <a:r>
              <a:rPr lang="en-US" sz="2000" i="1" dirty="0" smtClean="0"/>
              <a:t>“Engage</a:t>
            </a:r>
            <a:r>
              <a:rPr lang="en-US" sz="2000" i="1" dirty="0"/>
              <a:t>, educate and empower ALL students to reach their full potential in their educational and professional </a:t>
            </a:r>
            <a:r>
              <a:rPr lang="en-US" sz="2000" i="1" dirty="0" smtClean="0"/>
              <a:t>goals” </a:t>
            </a:r>
            <a:r>
              <a:rPr lang="en-US" sz="2000" dirty="0"/>
              <a:t>(ISMN, 2017j, </a:t>
            </a:r>
            <a:r>
              <a:rPr lang="en-US" sz="2000" dirty="0" err="1"/>
              <a:t>para</a:t>
            </a:r>
            <a:r>
              <a:rPr lang="en-US" sz="2000" dirty="0"/>
              <a:t>. 4</a:t>
            </a:r>
            <a:r>
              <a:rPr lang="en-US" sz="2000" dirty="0" smtClean="0"/>
              <a:t>).</a:t>
            </a:r>
            <a:endParaRPr lang="en-US" sz="2000" i="1" dirty="0" smtClean="0"/>
          </a:p>
        </p:txBody>
      </p:sp>
      <p:sp>
        <p:nvSpPr>
          <p:cNvPr id="2" name="TextBox 1"/>
          <p:cNvSpPr txBox="1"/>
          <p:nvPr/>
        </p:nvSpPr>
        <p:spPr>
          <a:xfrm>
            <a:off x="2809240" y="6534834"/>
            <a:ext cx="6029960" cy="276999"/>
          </a:xfrm>
          <a:prstGeom prst="rect">
            <a:avLst/>
          </a:prstGeom>
          <a:noFill/>
        </p:spPr>
        <p:txBody>
          <a:bodyPr wrap="square" rtlCol="0">
            <a:spAutoFit/>
          </a:bodyPr>
          <a:lstStyle/>
          <a:p>
            <a:r>
              <a:rPr lang="en-US" sz="1200" dirty="0"/>
              <a:t>Image Attribution: https://</a:t>
            </a:r>
            <a:r>
              <a:rPr lang="en-US" sz="1200" dirty="0" smtClean="0"/>
              <a:t>vimeo.com/159366218</a:t>
            </a:r>
            <a:endParaRPr lang="en-US" dirty="0"/>
          </a:p>
        </p:txBody>
      </p:sp>
    </p:spTree>
    <p:extLst>
      <p:ext uri="{BB962C8B-B14F-4D97-AF65-F5344CB8AC3E}">
        <p14:creationId xmlns:p14="http://schemas.microsoft.com/office/powerpoint/2010/main" val="3969417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p:txBody>
          <a:bodyPr>
            <a:normAutofit/>
          </a:bodyPr>
          <a:lstStyle/>
          <a:p>
            <a:pPr marL="0" indent="0">
              <a:buNone/>
            </a:pPr>
            <a:r>
              <a:rPr lang="en-US" sz="3200" i="1" dirty="0"/>
              <a:t>“The mission of Insight School of Minnesota is to engage, educate and empower ALL students to reach their full potential in their educational and professional </a:t>
            </a:r>
            <a:r>
              <a:rPr lang="en-US" sz="3200" i="1" dirty="0" smtClean="0"/>
              <a:t>goals” </a:t>
            </a:r>
            <a:r>
              <a:rPr lang="en-US" sz="3200" dirty="0"/>
              <a:t>(ISMN, </a:t>
            </a:r>
            <a:r>
              <a:rPr lang="en-US" sz="3200" dirty="0" smtClean="0"/>
              <a:t>2017j, </a:t>
            </a:r>
            <a:r>
              <a:rPr lang="en-US" sz="3200" dirty="0" err="1" smtClean="0"/>
              <a:t>para</a:t>
            </a:r>
            <a:r>
              <a:rPr lang="en-US" sz="3200" dirty="0" smtClean="0"/>
              <a:t>. 4)</a:t>
            </a:r>
            <a:r>
              <a:rPr lang="en-US" sz="3200" b="1" dirty="0" smtClean="0"/>
              <a:t>.</a:t>
            </a:r>
            <a:r>
              <a:rPr lang="en-US" sz="3200" i="1" dirty="0" smtClean="0"/>
              <a:t> </a:t>
            </a:r>
            <a:endParaRPr lang="en-US" sz="3200" i="1" dirty="0" smtClean="0"/>
          </a:p>
        </p:txBody>
      </p:sp>
    </p:spTree>
    <p:extLst>
      <p:ext uri="{BB962C8B-B14F-4D97-AF65-F5344CB8AC3E}">
        <p14:creationId xmlns:p14="http://schemas.microsoft.com/office/powerpoint/2010/main" val="349722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Delivering on the Mission: Anecdotal</a:t>
            </a:r>
            <a:endParaRPr lang="en-US" dirty="0"/>
          </a:p>
        </p:txBody>
      </p:sp>
      <p:sp>
        <p:nvSpPr>
          <p:cNvPr id="3" name="Content Placeholder 2"/>
          <p:cNvSpPr>
            <a:spLocks noGrp="1"/>
          </p:cNvSpPr>
          <p:nvPr>
            <p:ph idx="1"/>
          </p:nvPr>
        </p:nvSpPr>
        <p:spPr>
          <a:xfrm>
            <a:off x="4572000" y="1600200"/>
            <a:ext cx="4114800" cy="4876800"/>
          </a:xfrm>
        </p:spPr>
        <p:txBody>
          <a:bodyPr>
            <a:normAutofit/>
          </a:bodyPr>
          <a:lstStyle/>
          <a:p>
            <a:pPr marL="0" indent="0">
              <a:buNone/>
            </a:pPr>
            <a:r>
              <a:rPr lang="en-US" b="1" dirty="0" smtClean="0"/>
              <a:t>Facebook reviews </a:t>
            </a:r>
          </a:p>
          <a:p>
            <a:r>
              <a:rPr lang="en-US" dirty="0"/>
              <a:t>F</a:t>
            </a:r>
            <a:r>
              <a:rPr lang="en-US" dirty="0" smtClean="0"/>
              <a:t>our students give this school five stars out of five possible </a:t>
            </a:r>
            <a:r>
              <a:rPr lang="en-US" dirty="0" smtClean="0"/>
              <a:t>stars (ISMN, 2017h)</a:t>
            </a: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 y="1524000"/>
            <a:ext cx="3855720" cy="4846320"/>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8205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Delivering on the Mission: Anecdotal</a:t>
            </a:r>
            <a:endParaRPr lang="en-US" dirty="0"/>
          </a:p>
        </p:txBody>
      </p:sp>
      <p:sp>
        <p:nvSpPr>
          <p:cNvPr id="3" name="Content Placeholder 2"/>
          <p:cNvSpPr>
            <a:spLocks noGrp="1"/>
          </p:cNvSpPr>
          <p:nvPr>
            <p:ph idx="1"/>
          </p:nvPr>
        </p:nvSpPr>
        <p:spPr>
          <a:xfrm>
            <a:off x="457200" y="1600200"/>
            <a:ext cx="2895600" cy="4876800"/>
          </a:xfrm>
        </p:spPr>
        <p:txBody>
          <a:bodyPr>
            <a:normAutofit/>
          </a:bodyPr>
          <a:lstStyle/>
          <a:p>
            <a:pPr marL="0" indent="0">
              <a:buNone/>
            </a:pPr>
            <a:r>
              <a:rPr lang="en-US" b="1" dirty="0" smtClean="0"/>
              <a:t>Century 21 Site</a:t>
            </a:r>
          </a:p>
          <a:p>
            <a:pPr lvl="1"/>
            <a:r>
              <a:rPr lang="en-US" dirty="0"/>
              <a:t>4 </a:t>
            </a:r>
            <a:r>
              <a:rPr lang="en-US" dirty="0" smtClean="0"/>
              <a:t>reviews: four </a:t>
            </a:r>
            <a:r>
              <a:rPr lang="en-US" dirty="0"/>
              <a:t>stars</a:t>
            </a:r>
          </a:p>
          <a:p>
            <a:pPr lvl="1"/>
            <a:r>
              <a:rPr lang="en-US" dirty="0"/>
              <a:t>2 </a:t>
            </a:r>
            <a:r>
              <a:rPr lang="en-US" dirty="0" smtClean="0"/>
              <a:t>reviews: three </a:t>
            </a:r>
            <a:r>
              <a:rPr lang="en-US" dirty="0"/>
              <a:t>stars</a:t>
            </a:r>
          </a:p>
          <a:p>
            <a:pPr lvl="1"/>
            <a:r>
              <a:rPr lang="en-US" dirty="0"/>
              <a:t>1 </a:t>
            </a:r>
            <a:r>
              <a:rPr lang="en-US" dirty="0" smtClean="0"/>
              <a:t>review: two </a:t>
            </a:r>
            <a:r>
              <a:rPr lang="en-US" dirty="0" smtClean="0"/>
              <a:t>stars</a:t>
            </a:r>
            <a:endParaRPr lang="en-US" dirty="0"/>
          </a:p>
          <a:p>
            <a:pPr marL="0" indent="0">
              <a:buNone/>
            </a:pPr>
            <a:r>
              <a:rPr lang="en-US" dirty="0" smtClean="0"/>
              <a:t>(Century 21, 2017a, 2017b)</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683" y="1600199"/>
            <a:ext cx="5593556" cy="4722019"/>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169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1552</TotalTime>
  <Words>2672</Words>
  <Application>Microsoft Office PowerPoint</Application>
  <PresentationFormat>On-screen Show (4:3)</PresentationFormat>
  <Paragraphs>240</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Clarity</vt:lpstr>
      <vt:lpstr>Insight School of Minnesota (ISMN)</vt:lpstr>
      <vt:lpstr>Website &amp; Stakeholders</vt:lpstr>
      <vt:lpstr>For Prospective Parents/Students</vt:lpstr>
      <vt:lpstr>For Prospective Parents/Students</vt:lpstr>
      <vt:lpstr>For Teachers</vt:lpstr>
      <vt:lpstr>Mission</vt:lpstr>
      <vt:lpstr>Mission</vt:lpstr>
      <vt:lpstr>Delivering on the Mission: Anecdotal</vt:lpstr>
      <vt:lpstr>Delivering on the Mission: Anecdotal</vt:lpstr>
      <vt:lpstr>Delivering on the Mission: Rankings</vt:lpstr>
      <vt:lpstr>Delivering on the Mission: Rankings</vt:lpstr>
      <vt:lpstr>Organizational Structure</vt:lpstr>
      <vt:lpstr>Personnel</vt:lpstr>
      <vt:lpstr>Teachers</vt:lpstr>
      <vt:lpstr>Support Staff and Family Academic Support Team</vt:lpstr>
      <vt:lpstr>Regulatory Environment</vt:lpstr>
      <vt:lpstr>Program Details</vt:lpstr>
      <vt:lpstr>Accreditation</vt:lpstr>
      <vt:lpstr>Scope of Offerings</vt:lpstr>
      <vt:lpstr>Subjects</vt:lpstr>
      <vt:lpstr>Support Services: Technical Support</vt:lpstr>
      <vt:lpstr>Support Services: Family Academic Support Team</vt:lpstr>
      <vt:lpstr>Support Services: Social and Emotional Learning</vt:lpstr>
      <vt:lpstr>Support Services: Clubs</vt:lpstr>
      <vt:lpstr>Student Body</vt:lpstr>
      <vt:lpstr>What Students Can Expect</vt:lpstr>
      <vt:lpstr>Target Student Population</vt:lpstr>
      <vt:lpstr>Student Population</vt:lpstr>
      <vt:lpstr>Enrollment 2010-2015</vt:lpstr>
      <vt:lpstr>How Effective is the Home Page?</vt:lpstr>
      <vt:lpstr>How Well Does ISMN Deliver?</vt:lpstr>
      <vt:lpstr>References [1 of 5]</vt:lpstr>
      <vt:lpstr>References [2 of 5]</vt:lpstr>
      <vt:lpstr>References [3 of 5]</vt:lpstr>
      <vt:lpstr>References [3 of 5]</vt:lpstr>
      <vt:lpstr>References [4 of 5]</vt:lpstr>
      <vt:lpstr>References [5 of 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Insight School of Minnesota</dc:title>
  <dc:creator>Home</dc:creator>
  <cp:lastModifiedBy>Home</cp:lastModifiedBy>
  <cp:revision>180</cp:revision>
  <dcterms:created xsi:type="dcterms:W3CDTF">2017-10-18T23:05:39Z</dcterms:created>
  <dcterms:modified xsi:type="dcterms:W3CDTF">2017-11-01T02:09:40Z</dcterms:modified>
</cp:coreProperties>
</file>