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1" r:id="rId3"/>
    <p:sldId id="259" r:id="rId4"/>
    <p:sldId id="263" r:id="rId5"/>
    <p:sldId id="262" r:id="rId6"/>
    <p:sldId id="260"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44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84892" autoAdjust="0"/>
  </p:normalViewPr>
  <p:slideViewPr>
    <p:cSldViewPr>
      <p:cViewPr>
        <p:scale>
          <a:sx n="100" d="100"/>
          <a:sy n="100" d="100"/>
        </p:scale>
        <p:origin x="-72" y="10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5616D-16EC-4AF9-9B77-E042ADF14198}" type="datetimeFigureOut">
              <a:rPr lang="en-US" smtClean="0"/>
              <a:t>2017/04/23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7FCC1-9AA6-42EC-AA78-04812FD2D526}" type="slidenum">
              <a:rPr lang="en-US" smtClean="0"/>
              <a:t>‹#›</a:t>
            </a:fld>
            <a:endParaRPr lang="en-US"/>
          </a:p>
        </p:txBody>
      </p:sp>
    </p:spTree>
    <p:extLst>
      <p:ext uri="{BB962C8B-B14F-4D97-AF65-F5344CB8AC3E}">
        <p14:creationId xmlns:p14="http://schemas.microsoft.com/office/powerpoint/2010/main" val="1188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course is</a:t>
            </a:r>
            <a:r>
              <a:rPr lang="en-US" baseline="0" dirty="0" smtClean="0"/>
              <a:t> part of the Information Literacy series. Today’s lesson is one paraphrasing and quoting.</a:t>
            </a:r>
          </a:p>
          <a:p>
            <a:r>
              <a:rPr lang="en-US" baseline="0" dirty="0" smtClean="0"/>
              <a:t>[This </a:t>
            </a:r>
            <a:r>
              <a:rPr lang="en-US" baseline="0" dirty="0" err="1" smtClean="0"/>
              <a:t>Powerpoint</a:t>
            </a:r>
            <a:r>
              <a:rPr lang="en-US" baseline="0" dirty="0" smtClean="0"/>
              <a:t> has animations. Whenever you see text that is underlined, click the mouse to activate the next animation]</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1</a:t>
            </a:fld>
            <a:endParaRPr lang="en-US"/>
          </a:p>
        </p:txBody>
      </p:sp>
    </p:spTree>
    <p:extLst>
      <p:ext uri="{BB962C8B-B14F-4D97-AF65-F5344CB8AC3E}">
        <p14:creationId xmlns:p14="http://schemas.microsoft.com/office/powerpoint/2010/main" val="17733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move</a:t>
            </a:r>
            <a:r>
              <a:rPr lang="en-US" baseline="0" dirty="0" smtClean="0"/>
              <a:t> onto paraphrasing and quoting.</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10</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can see from Merriam-Webster,</a:t>
            </a:r>
            <a:r>
              <a:rPr lang="en-US" baseline="0" dirty="0" smtClean="0"/>
              <a:t> paraphrasing is using your own words to express someone else’s writing. When you paraphrase other people’s work, you must still give credit to the original author.</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11</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the statement</a:t>
            </a:r>
            <a:r>
              <a:rPr lang="en-US" baseline="0" dirty="0" smtClean="0"/>
              <a:t> on the left and pick the statement or statements on the right that are paraphrases. Proceed to the next slide to see the answer.</a:t>
            </a:r>
          </a:p>
        </p:txBody>
      </p:sp>
      <p:sp>
        <p:nvSpPr>
          <p:cNvPr id="4" name="Slide Number Placeholder 3"/>
          <p:cNvSpPr>
            <a:spLocks noGrp="1"/>
          </p:cNvSpPr>
          <p:nvPr>
            <p:ph type="sldNum" sz="quarter" idx="10"/>
          </p:nvPr>
        </p:nvSpPr>
        <p:spPr/>
        <p:txBody>
          <a:bodyPr/>
          <a:lstStyle/>
          <a:p>
            <a:fld id="{CCC7FCC1-9AA6-42EC-AA78-04812FD2D526}" type="slidenum">
              <a:rPr lang="en-US" smtClean="0"/>
              <a:t>12</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this statement</a:t>
            </a:r>
            <a:r>
              <a:rPr lang="en-US" baseline="0" dirty="0" smtClean="0"/>
              <a:t> on the left and pick the statement or statements on the right that are paraphrases. Proceed to the next slide to see </a:t>
            </a:r>
            <a:r>
              <a:rPr lang="en-US" baseline="0" smtClean="0"/>
              <a:t>the answer.</a:t>
            </a:r>
            <a:endParaRPr lang="en-US" baseline="0" dirty="0" smtClean="0"/>
          </a:p>
        </p:txBody>
      </p:sp>
      <p:sp>
        <p:nvSpPr>
          <p:cNvPr id="4" name="Slide Number Placeholder 3"/>
          <p:cNvSpPr>
            <a:spLocks noGrp="1"/>
          </p:cNvSpPr>
          <p:nvPr>
            <p:ph type="sldNum" sz="quarter" idx="10"/>
          </p:nvPr>
        </p:nvSpPr>
        <p:spPr/>
        <p:txBody>
          <a:bodyPr/>
          <a:lstStyle/>
          <a:p>
            <a:fld id="{CCC7FCC1-9AA6-42EC-AA78-04812FD2D526}" type="slidenum">
              <a:rPr lang="en-US" smtClean="0"/>
              <a:t>13</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Read the </a:t>
            </a:r>
            <a:r>
              <a:rPr lang="en-US" dirty="0" smtClean="0"/>
              <a:t>statement</a:t>
            </a:r>
            <a:r>
              <a:rPr lang="en-US" baseline="0" dirty="0" smtClean="0"/>
              <a:t> on the left and pick the statement or statements on the right that are paraphrases. Proceed to the next slide to see the answer.</a:t>
            </a:r>
          </a:p>
        </p:txBody>
      </p:sp>
      <p:sp>
        <p:nvSpPr>
          <p:cNvPr id="4" name="Slide Number Placeholder 3"/>
          <p:cNvSpPr>
            <a:spLocks noGrp="1"/>
          </p:cNvSpPr>
          <p:nvPr>
            <p:ph type="sldNum" sz="quarter" idx="10"/>
          </p:nvPr>
        </p:nvSpPr>
        <p:spPr/>
        <p:txBody>
          <a:bodyPr/>
          <a:lstStyle/>
          <a:p>
            <a:fld id="{CCC7FCC1-9AA6-42EC-AA78-04812FD2D526}" type="slidenum">
              <a:rPr lang="en-US" smtClean="0"/>
              <a:t>14</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move onto quotations.</a:t>
            </a:r>
          </a:p>
        </p:txBody>
      </p:sp>
      <p:sp>
        <p:nvSpPr>
          <p:cNvPr id="4" name="Slide Number Placeholder 3"/>
          <p:cNvSpPr>
            <a:spLocks noGrp="1"/>
          </p:cNvSpPr>
          <p:nvPr>
            <p:ph type="sldNum" sz="quarter" idx="10"/>
          </p:nvPr>
        </p:nvSpPr>
        <p:spPr/>
        <p:txBody>
          <a:bodyPr/>
          <a:lstStyle/>
          <a:p>
            <a:fld id="{CCC7FCC1-9AA6-42EC-AA78-04812FD2D526}" type="slidenum">
              <a:rPr lang="en-US" smtClean="0"/>
              <a:t>15</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a:t>
            </a:r>
            <a:r>
              <a:rPr lang="en-US" baseline="0" dirty="0" smtClean="0"/>
              <a:t> basic rules from the Purdue owl are to always use </a:t>
            </a:r>
            <a:r>
              <a:rPr lang="en-US" u="sng" baseline="0" dirty="0" smtClean="0"/>
              <a:t>quotation marks </a:t>
            </a:r>
            <a:r>
              <a:rPr lang="en-US" baseline="0" dirty="0" smtClean="0"/>
              <a:t>in pairs and to </a:t>
            </a:r>
            <a:r>
              <a:rPr lang="en-US" u="sng" baseline="0" dirty="0" smtClean="0"/>
              <a:t>capitalize</a:t>
            </a:r>
            <a:r>
              <a:rPr lang="en-US" baseline="0" dirty="0" smtClean="0"/>
              <a:t> the first letter of a direct quote.</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16</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Which quotations</a:t>
            </a:r>
            <a:r>
              <a:rPr lang="en-US" baseline="0" dirty="0" smtClean="0"/>
              <a:t> on this page correct? Proceed to the next slide to see the answer.</a:t>
            </a:r>
            <a:endParaRPr lang="en-US" baseline="0" dirty="0" smtClean="0"/>
          </a:p>
        </p:txBody>
      </p:sp>
      <p:sp>
        <p:nvSpPr>
          <p:cNvPr id="4" name="Slide Number Placeholder 3"/>
          <p:cNvSpPr>
            <a:spLocks noGrp="1"/>
          </p:cNvSpPr>
          <p:nvPr>
            <p:ph type="sldNum" sz="quarter" idx="10"/>
          </p:nvPr>
        </p:nvSpPr>
        <p:spPr/>
        <p:txBody>
          <a:bodyPr/>
          <a:lstStyle/>
          <a:p>
            <a:fld id="{CCC7FCC1-9AA6-42EC-AA78-04812FD2D526}" type="slidenum">
              <a:rPr lang="en-US" smtClean="0"/>
              <a:t>17</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CC7FCC1-9AA6-42EC-AA78-04812FD2D526}" type="slidenum">
              <a:rPr lang="en-US" smtClean="0"/>
              <a:t>18</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want more practice on</a:t>
            </a:r>
            <a:r>
              <a:rPr lang="en-US" baseline="0" dirty="0" smtClean="0"/>
              <a:t> any information literacy topic or if you have any questions, chat or email your librarians! We are here to help you!</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19</a:t>
            </a:fld>
            <a:endParaRPr lang="en-US"/>
          </a:p>
        </p:txBody>
      </p:sp>
    </p:spTree>
    <p:extLst>
      <p:ext uri="{BB962C8B-B14F-4D97-AF65-F5344CB8AC3E}">
        <p14:creationId xmlns:p14="http://schemas.microsoft.com/office/powerpoint/2010/main" val="2745785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 recommend using the CAR</a:t>
            </a:r>
            <a:r>
              <a:rPr lang="en-US" baseline="0" dirty="0" smtClean="0"/>
              <a:t> Method w</a:t>
            </a:r>
            <a:r>
              <a:rPr lang="en-US" dirty="0" smtClean="0"/>
              <a:t>hen evaluating research sources.</a:t>
            </a:r>
            <a:r>
              <a:rPr lang="en-US" baseline="0" dirty="0" smtClean="0"/>
              <a:t> Determine the currency, </a:t>
            </a:r>
            <a:r>
              <a:rPr lang="en-US" u="sng" baseline="0" dirty="0" smtClean="0"/>
              <a:t>authority</a:t>
            </a:r>
            <a:r>
              <a:rPr lang="en-US" baseline="0" dirty="0" smtClean="0"/>
              <a:t>, and </a:t>
            </a:r>
            <a:r>
              <a:rPr lang="en-US" u="sng" baseline="0" dirty="0" smtClean="0"/>
              <a:t>relevancy</a:t>
            </a:r>
            <a:r>
              <a:rPr lang="en-US" baseline="0" dirty="0" smtClean="0"/>
              <a:t> of the information</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2</a:t>
            </a:fld>
            <a:endParaRPr lang="en-US"/>
          </a:p>
        </p:txBody>
      </p:sp>
    </p:spTree>
    <p:extLst>
      <p:ext uri="{BB962C8B-B14F-4D97-AF65-F5344CB8AC3E}">
        <p14:creationId xmlns:p14="http://schemas.microsoft.com/office/powerpoint/2010/main" val="1546982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You</a:t>
            </a:r>
            <a:r>
              <a:rPr lang="en-US" baseline="0" dirty="0" smtClean="0"/>
              <a:t> should question the currency of the </a:t>
            </a:r>
            <a:r>
              <a:rPr lang="en-US" baseline="0" dirty="0" smtClean="0"/>
              <a:t>information you find, </a:t>
            </a:r>
            <a:r>
              <a:rPr lang="en-US" baseline="0" dirty="0" smtClean="0"/>
              <a:t>especially if your topic requires the most recent information. </a:t>
            </a:r>
            <a:r>
              <a:rPr lang="en-US" baseline="0" dirty="0" smtClean="0"/>
              <a:t>On this page we see articles that were written very recently. </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3</a:t>
            </a:fld>
            <a:endParaRPr lang="en-US"/>
          </a:p>
        </p:txBody>
      </p:sp>
    </p:spTree>
    <p:extLst>
      <p:ext uri="{BB962C8B-B14F-4D97-AF65-F5344CB8AC3E}">
        <p14:creationId xmlns:p14="http://schemas.microsoft.com/office/powerpoint/2010/main" val="1546982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 also need to consider the authority. You need to consider the following questions: How </a:t>
            </a:r>
            <a:r>
              <a:rPr lang="en-US" u="sng" dirty="0" smtClean="0"/>
              <a:t>authoritative</a:t>
            </a:r>
            <a:r>
              <a:rPr lang="en-US" dirty="0" smtClean="0"/>
              <a:t> </a:t>
            </a:r>
            <a:r>
              <a:rPr lang="en-US" dirty="0" smtClean="0"/>
              <a:t>is</a:t>
            </a:r>
            <a:r>
              <a:rPr lang="en-US" baseline="0" dirty="0" smtClean="0"/>
              <a:t> the publication source</a:t>
            </a:r>
            <a:r>
              <a:rPr lang="en-US" dirty="0" smtClean="0"/>
              <a:t>? What</a:t>
            </a:r>
            <a:r>
              <a:rPr lang="en-US" baseline="0" dirty="0" smtClean="0"/>
              <a:t> are the </a:t>
            </a:r>
            <a:r>
              <a:rPr lang="en-US" u="sng" baseline="0" dirty="0" smtClean="0"/>
              <a:t>credentials</a:t>
            </a:r>
            <a:r>
              <a:rPr lang="en-US" baseline="0" dirty="0" smtClean="0"/>
              <a:t> of the author? Are there any other </a:t>
            </a:r>
            <a:r>
              <a:rPr lang="en-US" u="sng" baseline="0" dirty="0" smtClean="0"/>
              <a:t>sources</a:t>
            </a:r>
            <a:r>
              <a:rPr lang="en-US" baseline="0" dirty="0" smtClean="0"/>
              <a:t> that confirm or support the author’s material?</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4</a:t>
            </a:fld>
            <a:endParaRPr lang="en-US"/>
          </a:p>
        </p:txBody>
      </p:sp>
    </p:spTree>
    <p:extLst>
      <p:ext uri="{BB962C8B-B14F-4D97-AF65-F5344CB8AC3E}">
        <p14:creationId xmlns:p14="http://schemas.microsoft.com/office/powerpoint/2010/main" val="1546982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Finally</a:t>
            </a:r>
            <a:r>
              <a:rPr lang="en-US" baseline="0" dirty="0" smtClean="0"/>
              <a:t>, w</a:t>
            </a:r>
            <a:r>
              <a:rPr lang="en-US" dirty="0" smtClean="0"/>
              <a:t>e also need to consider the</a:t>
            </a:r>
            <a:r>
              <a:rPr lang="en-US" u="none" dirty="0" smtClean="0"/>
              <a:t> relevancy </a:t>
            </a:r>
            <a:r>
              <a:rPr lang="en-US" dirty="0" smtClean="0"/>
              <a:t>of the material. The questions you</a:t>
            </a:r>
            <a:r>
              <a:rPr lang="en-US" baseline="0" dirty="0" smtClean="0"/>
              <a:t> need to consider: </a:t>
            </a:r>
            <a:r>
              <a:rPr lang="en-US" sz="1200" dirty="0" smtClean="0"/>
              <a:t>Does the source</a:t>
            </a:r>
            <a:r>
              <a:rPr lang="en-US" sz="1200" baseline="0" dirty="0" smtClean="0"/>
              <a:t> </a:t>
            </a:r>
            <a:r>
              <a:rPr lang="en-US" sz="1200" u="sng" baseline="0" dirty="0" smtClean="0"/>
              <a:t>relate</a:t>
            </a:r>
            <a:r>
              <a:rPr lang="en-US" sz="1200" baseline="0" dirty="0" smtClean="0"/>
              <a:t> to your research question? Is the information at an </a:t>
            </a:r>
            <a:r>
              <a:rPr lang="en-US" sz="1200" u="sng" baseline="0" dirty="0" smtClean="0"/>
              <a:t>appropriate</a:t>
            </a:r>
            <a:r>
              <a:rPr lang="en-US" sz="1200" baseline="0" dirty="0" smtClean="0"/>
              <a:t> level?</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5</a:t>
            </a:fld>
            <a:endParaRPr lang="en-US"/>
          </a:p>
        </p:txBody>
      </p:sp>
    </p:spTree>
    <p:extLst>
      <p:ext uri="{BB962C8B-B14F-4D97-AF65-F5344CB8AC3E}">
        <p14:creationId xmlns:p14="http://schemas.microsoft.com/office/powerpoint/2010/main" val="154698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getting to the main ideas in an article the </a:t>
            </a:r>
            <a:r>
              <a:rPr lang="en-US" u="sng" baseline="0" dirty="0" smtClean="0"/>
              <a:t>abstract</a:t>
            </a:r>
            <a:r>
              <a:rPr lang="en-US" baseline="0" dirty="0" smtClean="0"/>
              <a:t>, </a:t>
            </a:r>
            <a:r>
              <a:rPr lang="en-US" u="sng" baseline="0" dirty="0" smtClean="0"/>
              <a:t>introduction</a:t>
            </a:r>
            <a:r>
              <a:rPr lang="en-US" baseline="0" dirty="0" smtClean="0"/>
              <a:t>, </a:t>
            </a:r>
            <a:r>
              <a:rPr lang="en-US" u="sng" baseline="0" dirty="0" smtClean="0"/>
              <a:t>conclusion</a:t>
            </a:r>
            <a:r>
              <a:rPr lang="en-US" baseline="0" dirty="0" smtClean="0"/>
              <a:t> are excellent resources. For articles without these sections, skimming the topic sentences of the article is another excellent way to understand the main ideas.</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6</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 abstract and</a:t>
            </a:r>
            <a:r>
              <a:rPr lang="en-US" baseline="0" dirty="0" smtClean="0"/>
              <a:t> determine which sentences encompass the main ideas. Proceed to the next slide to see the highlights for the main ideas in this abstract.</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7</a:t>
            </a:fld>
            <a:endParaRPr lang="en-US"/>
          </a:p>
        </p:txBody>
      </p:sp>
    </p:spTree>
    <p:extLst>
      <p:ext uri="{BB962C8B-B14F-4D97-AF65-F5344CB8AC3E}">
        <p14:creationId xmlns:p14="http://schemas.microsoft.com/office/powerpoint/2010/main" val="125882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do another exercise</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8</a:t>
            </a:fld>
            <a:endParaRPr lang="en-US"/>
          </a:p>
        </p:txBody>
      </p:sp>
    </p:spTree>
    <p:extLst>
      <p:ext uri="{BB962C8B-B14F-4D97-AF65-F5344CB8AC3E}">
        <p14:creationId xmlns:p14="http://schemas.microsoft.com/office/powerpoint/2010/main" val="3808340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 conclusion and</a:t>
            </a:r>
            <a:r>
              <a:rPr lang="en-US" baseline="0" dirty="0" smtClean="0"/>
              <a:t> pick up the two most important sentences. Proceed to the next slide to see the most important sentences.</a:t>
            </a:r>
            <a:endParaRPr lang="en-US" dirty="0"/>
          </a:p>
        </p:txBody>
      </p:sp>
      <p:sp>
        <p:nvSpPr>
          <p:cNvPr id="4" name="Slide Number Placeholder 3"/>
          <p:cNvSpPr>
            <a:spLocks noGrp="1"/>
          </p:cNvSpPr>
          <p:nvPr>
            <p:ph type="sldNum" sz="quarter" idx="10"/>
          </p:nvPr>
        </p:nvSpPr>
        <p:spPr/>
        <p:txBody>
          <a:bodyPr/>
          <a:lstStyle/>
          <a:p>
            <a:fld id="{CCC7FCC1-9AA6-42EC-AA78-04812FD2D526}" type="slidenum">
              <a:rPr lang="en-US" smtClean="0"/>
              <a:t>9</a:t>
            </a:fld>
            <a:endParaRPr lang="en-US"/>
          </a:p>
        </p:txBody>
      </p:sp>
    </p:spTree>
    <p:extLst>
      <p:ext uri="{BB962C8B-B14F-4D97-AF65-F5344CB8AC3E}">
        <p14:creationId xmlns:p14="http://schemas.microsoft.com/office/powerpoint/2010/main" val="125882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4"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2"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2"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3"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latin typeface="Cambria"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C1FB7F2-AD5A-4958-BD31-8052BCADD4BF}" type="datetimeFigureOut">
              <a:rPr lang="en-US" smtClean="0"/>
              <a:t>2017/04/23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910623E-AC76-46CD-BE1E-6C383189BA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FB7F2-AD5A-4958-BD31-8052BCADD4BF}" type="datetimeFigureOut">
              <a:rPr lang="en-US" smtClean="0"/>
              <a:t>2017/04/23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FB7F2-AD5A-4958-BD31-8052BCADD4BF}" type="datetimeFigureOut">
              <a:rPr lang="en-US" smtClean="0"/>
              <a:t>2017/04/23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C1FB7F2-AD5A-4958-BD31-8052BCADD4BF}" type="datetimeFigureOut">
              <a:rPr lang="en-US" smtClean="0"/>
              <a:t>2017/04/23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1FB7F2-AD5A-4958-BD31-8052BCADD4BF}" type="datetimeFigureOut">
              <a:rPr lang="en-US" smtClean="0"/>
              <a:t>2017/04/23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1FB7F2-AD5A-4958-BD31-8052BCADD4BF}" type="datetimeFigureOut">
              <a:rPr lang="en-US" smtClean="0"/>
              <a:t>2017/04/23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7"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7"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C1FB7F2-AD5A-4958-BD31-8052BCADD4BF}" type="datetimeFigureOut">
              <a:rPr lang="en-US" smtClean="0"/>
              <a:t>2017/04/23</a:t>
            </a:fld>
            <a:endParaRPr lang="en-US"/>
          </a:p>
        </p:txBody>
      </p:sp>
      <p:sp>
        <p:nvSpPr>
          <p:cNvPr id="27" name="Slide Number Placeholder 26"/>
          <p:cNvSpPr>
            <a:spLocks noGrp="1"/>
          </p:cNvSpPr>
          <p:nvPr>
            <p:ph type="sldNum" sz="quarter" idx="11"/>
          </p:nvPr>
        </p:nvSpPr>
        <p:spPr/>
        <p:txBody>
          <a:bodyPr rtlCol="0"/>
          <a:lstStyle/>
          <a:p>
            <a:fld id="{C910623E-AC76-46CD-BE1E-6C383189BAC0}"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C1FB7F2-AD5A-4958-BD31-8052BCADD4BF}" type="datetimeFigureOut">
              <a:rPr lang="en-US" smtClean="0"/>
              <a:t>2017/04/23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910623E-AC76-46CD-BE1E-6C383189BA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FB7F2-AD5A-4958-BD31-8052BCADD4BF}" type="datetimeFigureOut">
              <a:rPr lang="en-US" smtClean="0"/>
              <a:t>2017/04/23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1FB7F2-AD5A-4958-BD31-8052BCADD4BF}" type="datetimeFigureOut">
              <a:rPr lang="en-US" smtClean="0"/>
              <a:t>2017/04/23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6" y="1109162"/>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1FB7F2-AD5A-4958-BD31-8052BCADD4BF}" type="datetimeFigureOut">
              <a:rPr lang="en-US" smtClean="0"/>
              <a:t>2017/04/23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0623E-AC76-46CD-BE1E-6C383189BA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2"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4"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2"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C1FB7F2-AD5A-4958-BD31-8052BCADD4BF}" type="datetimeFigureOut">
              <a:rPr lang="en-US" smtClean="0"/>
              <a:t>2017/04/23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910623E-AC76-46CD-BE1E-6C383189BA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Literacy</a:t>
            </a:r>
            <a:endParaRPr lang="en-US" dirty="0"/>
          </a:p>
        </p:txBody>
      </p:sp>
      <p:sp>
        <p:nvSpPr>
          <p:cNvPr id="3" name="Subtitle 2"/>
          <p:cNvSpPr>
            <a:spLocks noGrp="1"/>
          </p:cNvSpPr>
          <p:nvPr>
            <p:ph type="subTitle" idx="1"/>
          </p:nvPr>
        </p:nvSpPr>
        <p:spPr/>
        <p:txBody>
          <a:bodyPr/>
          <a:lstStyle/>
          <a:p>
            <a:r>
              <a:rPr lang="en-US" dirty="0" smtClean="0"/>
              <a:t>Paraphrasing &amp; Quoting</a:t>
            </a:r>
            <a:endParaRPr lang="en-US" dirty="0"/>
          </a:p>
        </p:txBody>
      </p:sp>
      <p:pic>
        <p:nvPicPr>
          <p:cNvPr id="1026" name="Picture 2"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253335"/>
            <a:ext cx="1343025" cy="1657351"/>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5943600" y="5029200"/>
            <a:ext cx="2057400" cy="1371600"/>
          </a:xfrm>
          <a:prstGeom prst="ellipse">
            <a:avLst/>
          </a:prstGeom>
          <a:noFill/>
          <a:ln w="76200">
            <a:solidFill>
              <a:srgbClr val="4244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160547" y="5253335"/>
            <a:ext cx="89960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6972300" y="5253335"/>
            <a:ext cx="76815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615440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main ideas?</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pPr marL="109728" indent="0">
              <a:buNone/>
            </a:pPr>
            <a:r>
              <a:rPr lang="en-US" sz="1800" dirty="0"/>
              <a:t>Since the development of MOOC platform is still in the initial stage, it is very urgent to develop learning resources and optimize teacher resources. Continuous enrichment of learning resources will lead to expansion of learners’ learning breadth. The precondition for effective implementation of the MOOC-based distance education mode is closely related to the MOOC resource library. The value of MOOC platform can be better exerted only through continuously expanding superior teaching resources and improving course resource networks. Furthermore, students’ low adaption to the MOOC-based distance education mode cannot be ignored. Cultivation of students’ habit of independent study online and adaption to participative teaching are also the foundation for extensive application of the MOOC-based distance education mode. Students can share learning experience through social networks, and teachers can establish interactive teaching space, so that both parties can gradually adapt to such a new teaching mode and improve teaching quality</a:t>
            </a:r>
            <a:r>
              <a:rPr lang="en-US" sz="1800" dirty="0" smtClean="0"/>
              <a:t>.</a:t>
            </a:r>
            <a:endParaRPr lang="en-US" sz="1800" dirty="0"/>
          </a:p>
        </p:txBody>
      </p:sp>
      <p:sp>
        <p:nvSpPr>
          <p:cNvPr id="4" name="Rectangle 3"/>
          <p:cNvSpPr/>
          <p:nvPr/>
        </p:nvSpPr>
        <p:spPr>
          <a:xfrm>
            <a:off x="590550" y="3505200"/>
            <a:ext cx="8001000" cy="5334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0550" y="5105400"/>
            <a:ext cx="8001000" cy="9144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239000" y="4876800"/>
            <a:ext cx="135255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96199" y="3276600"/>
            <a:ext cx="885825"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7299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pPr>
              <a:buClrTx/>
              <a:buFont typeface="Wingdings" panose="05000000000000000000" pitchFamily="2" charset="2"/>
              <a:buChar char="ü"/>
            </a:pPr>
            <a:r>
              <a:rPr lang="en-US" sz="4000" dirty="0"/>
              <a:t>“a restatement of a text, passage, or work giving the meaning in another form</a:t>
            </a:r>
            <a:r>
              <a:rPr lang="en-US" sz="4000" dirty="0" smtClean="0"/>
              <a:t>”</a:t>
            </a:r>
            <a:br>
              <a:rPr lang="en-US" sz="4000" dirty="0" smtClean="0"/>
            </a:br>
            <a:r>
              <a:rPr lang="en-US" sz="4000" dirty="0"/>
              <a:t/>
            </a:r>
            <a:br>
              <a:rPr lang="en-US" sz="4000" dirty="0"/>
            </a:br>
            <a:r>
              <a:rPr lang="en-US" sz="4000" dirty="0" smtClean="0"/>
              <a:t>~ www.merriam-webster.com</a:t>
            </a:r>
          </a:p>
          <a:p>
            <a:endParaRPr lang="en-US" dirty="0"/>
          </a:p>
        </p:txBody>
      </p:sp>
    </p:spTree>
    <p:extLst>
      <p:ext uri="{BB962C8B-B14F-4D97-AF65-F5344CB8AC3E}">
        <p14:creationId xmlns:p14="http://schemas.microsoft.com/office/powerpoint/2010/main" val="276310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This</a:t>
            </a:r>
            <a:endParaRPr lang="en-US" dirty="0"/>
          </a:p>
        </p:txBody>
      </p:sp>
      <p:sp>
        <p:nvSpPr>
          <p:cNvPr id="3" name="Content Placeholder 2"/>
          <p:cNvSpPr>
            <a:spLocks noGrp="1"/>
          </p:cNvSpPr>
          <p:nvPr>
            <p:ph sz="half" idx="1"/>
          </p:nvPr>
        </p:nvSpPr>
        <p:spPr/>
        <p:txBody>
          <a:bodyPr>
            <a:normAutofit fontScale="70000" lnSpcReduction="20000"/>
          </a:bodyPr>
          <a:lstStyle/>
          <a:p>
            <a:pPr marL="109728" indent="0">
              <a:buClrTx/>
              <a:buNone/>
            </a:pPr>
            <a:r>
              <a:rPr lang="en-US" sz="4000" dirty="0" smtClean="0"/>
              <a:t>“If </a:t>
            </a:r>
            <a:r>
              <a:rPr lang="en-US" sz="4000" dirty="0"/>
              <a:t>you understand the nuances of a search engine, you have the ability to find what you’re looking for </a:t>
            </a:r>
            <a:r>
              <a:rPr lang="en-US" sz="4000" dirty="0" smtClean="0"/>
              <a:t>quickly”</a:t>
            </a:r>
            <a:br>
              <a:rPr lang="en-US" sz="4000" dirty="0" smtClean="0"/>
            </a:br>
            <a:r>
              <a:rPr lang="en-US" sz="4000" dirty="0" smtClean="0"/>
              <a:t> </a:t>
            </a:r>
            <a:br>
              <a:rPr lang="en-US" sz="4000" dirty="0" smtClean="0"/>
            </a:br>
            <a:r>
              <a:rPr lang="en-US" sz="4000" dirty="0" smtClean="0"/>
              <a:t>~https</a:t>
            </a:r>
            <a:r>
              <a:rPr lang="en-US" sz="4000" dirty="0"/>
              <a:t>://www.sitepoint.com/10-tips-for-conducting-a-more-effective-google-search/</a:t>
            </a:r>
            <a:endParaRPr lang="en-US" dirty="0"/>
          </a:p>
        </p:txBody>
      </p:sp>
      <p:sp>
        <p:nvSpPr>
          <p:cNvPr id="4" name="Content Placeholder 3"/>
          <p:cNvSpPr>
            <a:spLocks noGrp="1"/>
          </p:cNvSpPr>
          <p:nvPr>
            <p:ph sz="half" idx="2"/>
          </p:nvPr>
        </p:nvSpPr>
        <p:spPr/>
        <p:txBody>
          <a:bodyPr>
            <a:normAutofit fontScale="70000" lnSpcReduction="20000"/>
          </a:bodyPr>
          <a:lstStyle/>
          <a:p>
            <a:pPr>
              <a:buClrTx/>
            </a:pPr>
            <a:r>
              <a:rPr lang="en-US" sz="3400" dirty="0" smtClean="0">
                <a:latin typeface="Cambria" panose="02040503050406030204" pitchFamily="18" charset="0"/>
              </a:rPr>
              <a:t>Understanding  how to use search engines allow you to quickly find what you are looking for</a:t>
            </a:r>
          </a:p>
          <a:p>
            <a:pPr marL="109728" indent="0">
              <a:buClrTx/>
              <a:buNone/>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Another way to find information is by using search engines</a:t>
            </a:r>
          </a:p>
          <a:p>
            <a:pPr>
              <a:buClrTx/>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You can quickly find what you are looking for once you understand how to use a search engine</a:t>
            </a:r>
          </a:p>
          <a:p>
            <a:endParaRPr lang="en-US" sz="2400" dirty="0">
              <a:latin typeface="Cambria" panose="02040503050406030204" pitchFamily="18" charset="0"/>
            </a:endParaRPr>
          </a:p>
        </p:txBody>
      </p:sp>
    </p:spTree>
    <p:extLst>
      <p:ext uri="{BB962C8B-B14F-4D97-AF65-F5344CB8AC3E}">
        <p14:creationId xmlns:p14="http://schemas.microsoft.com/office/powerpoint/2010/main" val="1091385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This</a:t>
            </a:r>
            <a:endParaRPr lang="en-US" dirty="0"/>
          </a:p>
        </p:txBody>
      </p:sp>
      <p:sp>
        <p:nvSpPr>
          <p:cNvPr id="3" name="Content Placeholder 2"/>
          <p:cNvSpPr>
            <a:spLocks noGrp="1"/>
          </p:cNvSpPr>
          <p:nvPr>
            <p:ph sz="half" idx="1"/>
          </p:nvPr>
        </p:nvSpPr>
        <p:spPr/>
        <p:txBody>
          <a:bodyPr>
            <a:normAutofit fontScale="70000" lnSpcReduction="20000"/>
          </a:bodyPr>
          <a:lstStyle/>
          <a:p>
            <a:pPr marL="109728" indent="0">
              <a:buClrTx/>
              <a:buNone/>
            </a:pPr>
            <a:r>
              <a:rPr lang="en-US" sz="4000" dirty="0" smtClean="0"/>
              <a:t>“If </a:t>
            </a:r>
            <a:r>
              <a:rPr lang="en-US" sz="4000" dirty="0"/>
              <a:t>you understand the nuances of a search engine, you have the ability to find what you’re looking for </a:t>
            </a:r>
            <a:r>
              <a:rPr lang="en-US" sz="4000" dirty="0" smtClean="0"/>
              <a:t>quickly”</a:t>
            </a:r>
            <a:br>
              <a:rPr lang="en-US" sz="4000" dirty="0" smtClean="0"/>
            </a:br>
            <a:r>
              <a:rPr lang="en-US" sz="4000" dirty="0" smtClean="0"/>
              <a:t> </a:t>
            </a:r>
            <a:br>
              <a:rPr lang="en-US" sz="4000" dirty="0" smtClean="0"/>
            </a:br>
            <a:r>
              <a:rPr lang="en-US" sz="4000" dirty="0" smtClean="0"/>
              <a:t>~https</a:t>
            </a:r>
            <a:r>
              <a:rPr lang="en-US" sz="4000" dirty="0"/>
              <a:t>://www.sitepoint.com/10-tips-for-conducting-a-more-effective-google-search/</a:t>
            </a:r>
            <a:endParaRPr lang="en-US" dirty="0"/>
          </a:p>
        </p:txBody>
      </p:sp>
      <p:sp>
        <p:nvSpPr>
          <p:cNvPr id="4" name="Content Placeholder 3"/>
          <p:cNvSpPr>
            <a:spLocks noGrp="1"/>
          </p:cNvSpPr>
          <p:nvPr>
            <p:ph sz="half" idx="2"/>
          </p:nvPr>
        </p:nvSpPr>
        <p:spPr/>
        <p:txBody>
          <a:bodyPr>
            <a:normAutofit fontScale="70000" lnSpcReduction="20000"/>
          </a:bodyPr>
          <a:lstStyle/>
          <a:p>
            <a:pPr>
              <a:buClrTx/>
            </a:pPr>
            <a:r>
              <a:rPr lang="en-US" sz="3400" dirty="0" smtClean="0">
                <a:latin typeface="Cambria" panose="02040503050406030204" pitchFamily="18" charset="0"/>
              </a:rPr>
              <a:t>Understanding  how to use search engines allow you to quickly find what you are looking for</a:t>
            </a:r>
          </a:p>
          <a:p>
            <a:pPr marL="109728" indent="0">
              <a:buClrTx/>
              <a:buNone/>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Another way to find information is by using search engines</a:t>
            </a:r>
          </a:p>
          <a:p>
            <a:pPr>
              <a:buClrTx/>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You can quickly find what you are looking for once you understand how to use a search engine</a:t>
            </a:r>
          </a:p>
          <a:p>
            <a:endParaRPr lang="en-US" sz="2400" dirty="0">
              <a:latin typeface="Cambria" panose="02040503050406030204" pitchFamily="18" charset="0"/>
            </a:endParaRPr>
          </a:p>
        </p:txBody>
      </p:sp>
      <p:sp>
        <p:nvSpPr>
          <p:cNvPr id="5" name="Rectangle 4"/>
          <p:cNvSpPr/>
          <p:nvPr/>
        </p:nvSpPr>
        <p:spPr>
          <a:xfrm>
            <a:off x="4724400" y="2190750"/>
            <a:ext cx="4114800" cy="1447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24400" y="4953000"/>
            <a:ext cx="4114800" cy="14478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6407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This</a:t>
            </a:r>
            <a:endParaRPr lang="en-US" dirty="0"/>
          </a:p>
        </p:txBody>
      </p:sp>
      <p:sp>
        <p:nvSpPr>
          <p:cNvPr id="3" name="Content Placeholder 2"/>
          <p:cNvSpPr>
            <a:spLocks noGrp="1"/>
          </p:cNvSpPr>
          <p:nvPr>
            <p:ph sz="half" idx="1"/>
          </p:nvPr>
        </p:nvSpPr>
        <p:spPr/>
        <p:txBody>
          <a:bodyPr>
            <a:normAutofit fontScale="70000" lnSpcReduction="20000"/>
          </a:bodyPr>
          <a:lstStyle/>
          <a:p>
            <a:pPr marL="109728" indent="0">
              <a:buClrTx/>
              <a:buNone/>
            </a:pPr>
            <a:r>
              <a:rPr lang="en-US" sz="4000" dirty="0"/>
              <a:t>“If you’re brand new to crochet, the vast array of available hooks, yarns, stitches, and patterns can seem </a:t>
            </a:r>
            <a:r>
              <a:rPr lang="en-US" sz="4000" dirty="0" smtClean="0"/>
              <a:t>overwhelming”</a:t>
            </a:r>
            <a:br>
              <a:rPr lang="en-US" sz="4000" dirty="0" smtClean="0"/>
            </a:br>
            <a:r>
              <a:rPr lang="en-US" sz="4000" dirty="0" smtClean="0"/>
              <a:t> </a:t>
            </a:r>
            <a:r>
              <a:rPr lang="en-US" sz="4000" dirty="0"/>
              <a:t/>
            </a:r>
            <a:br>
              <a:rPr lang="en-US" sz="4000" dirty="0"/>
            </a:br>
            <a:r>
              <a:rPr lang="en-US" sz="4000" dirty="0"/>
              <a:t>~https://www.thespruce.com/how-to-crochet-for-beginners-979092</a:t>
            </a:r>
            <a:endParaRPr lang="en-US" dirty="0"/>
          </a:p>
        </p:txBody>
      </p:sp>
      <p:sp>
        <p:nvSpPr>
          <p:cNvPr id="4" name="Content Placeholder 3"/>
          <p:cNvSpPr>
            <a:spLocks noGrp="1"/>
          </p:cNvSpPr>
          <p:nvPr>
            <p:ph sz="half" idx="2"/>
          </p:nvPr>
        </p:nvSpPr>
        <p:spPr/>
        <p:txBody>
          <a:bodyPr>
            <a:normAutofit fontScale="70000" lnSpcReduction="20000"/>
          </a:bodyPr>
          <a:lstStyle/>
          <a:p>
            <a:pPr>
              <a:buClrTx/>
            </a:pPr>
            <a:r>
              <a:rPr lang="en-US" sz="3400" dirty="0" smtClean="0">
                <a:latin typeface="Cambria" panose="02040503050406030204" pitchFamily="18" charset="0"/>
              </a:rPr>
              <a:t>The vast number of hooks, yarns, stitches can be confusing for someone starting to learn how to crochet</a:t>
            </a:r>
          </a:p>
          <a:p>
            <a:pPr marL="109728" indent="0">
              <a:buClrTx/>
              <a:buNone/>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Those new to crochet can be intimidated by all the tools needed such as hooks, yarns, stitches, and patterns</a:t>
            </a:r>
          </a:p>
          <a:p>
            <a:pPr>
              <a:buClrTx/>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Too many tools are needed to crochet</a:t>
            </a:r>
          </a:p>
          <a:p>
            <a:endParaRPr lang="en-US" sz="2400" dirty="0">
              <a:latin typeface="Cambria" panose="02040503050406030204" pitchFamily="18" charset="0"/>
            </a:endParaRPr>
          </a:p>
        </p:txBody>
      </p:sp>
    </p:spTree>
    <p:extLst>
      <p:ext uri="{BB962C8B-B14F-4D97-AF65-F5344CB8AC3E}">
        <p14:creationId xmlns:p14="http://schemas.microsoft.com/office/powerpoint/2010/main" val="2595099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This</a:t>
            </a:r>
            <a:endParaRPr lang="en-US" dirty="0"/>
          </a:p>
        </p:txBody>
      </p:sp>
      <p:sp>
        <p:nvSpPr>
          <p:cNvPr id="3" name="Content Placeholder 2"/>
          <p:cNvSpPr>
            <a:spLocks noGrp="1"/>
          </p:cNvSpPr>
          <p:nvPr>
            <p:ph sz="half" idx="1"/>
          </p:nvPr>
        </p:nvSpPr>
        <p:spPr/>
        <p:txBody>
          <a:bodyPr>
            <a:normAutofit fontScale="70000" lnSpcReduction="20000"/>
          </a:bodyPr>
          <a:lstStyle/>
          <a:p>
            <a:pPr marL="109728" indent="0">
              <a:buClrTx/>
              <a:buNone/>
            </a:pPr>
            <a:r>
              <a:rPr lang="en-US" sz="4000" dirty="0"/>
              <a:t>“If you’re brand new to crochet, the vast array of available hooks, yarns, stitches, and patterns can seem </a:t>
            </a:r>
            <a:r>
              <a:rPr lang="en-US" sz="4000" dirty="0" smtClean="0"/>
              <a:t>overwhelming”</a:t>
            </a:r>
            <a:br>
              <a:rPr lang="en-US" sz="4000" dirty="0" smtClean="0"/>
            </a:br>
            <a:r>
              <a:rPr lang="en-US" sz="4000" dirty="0" smtClean="0"/>
              <a:t> </a:t>
            </a:r>
            <a:r>
              <a:rPr lang="en-US" sz="4000" dirty="0"/>
              <a:t/>
            </a:r>
            <a:br>
              <a:rPr lang="en-US" sz="4000" dirty="0"/>
            </a:br>
            <a:r>
              <a:rPr lang="en-US" sz="4000" dirty="0"/>
              <a:t>~https://www.thespruce.com/how-to-crochet-for-beginners-979092</a:t>
            </a:r>
            <a:endParaRPr lang="en-US" dirty="0"/>
          </a:p>
        </p:txBody>
      </p:sp>
      <p:sp>
        <p:nvSpPr>
          <p:cNvPr id="4" name="Content Placeholder 3"/>
          <p:cNvSpPr>
            <a:spLocks noGrp="1"/>
          </p:cNvSpPr>
          <p:nvPr>
            <p:ph sz="half" idx="2"/>
          </p:nvPr>
        </p:nvSpPr>
        <p:spPr/>
        <p:txBody>
          <a:bodyPr>
            <a:normAutofit fontScale="70000" lnSpcReduction="20000"/>
          </a:bodyPr>
          <a:lstStyle/>
          <a:p>
            <a:pPr>
              <a:buClrTx/>
            </a:pPr>
            <a:r>
              <a:rPr lang="en-US" sz="3400" dirty="0" smtClean="0">
                <a:latin typeface="Cambria" panose="02040503050406030204" pitchFamily="18" charset="0"/>
              </a:rPr>
              <a:t>The vast number of hooks, yarns, stitches can be confusing for someone starting to learn how to crochet</a:t>
            </a:r>
          </a:p>
          <a:p>
            <a:pPr marL="109728" indent="0">
              <a:buClrTx/>
              <a:buNone/>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Those new to crochet can be intimidated by all the tools needed such as hooks, yarns, stitches, and patterns</a:t>
            </a:r>
          </a:p>
          <a:p>
            <a:pPr>
              <a:buClrTx/>
            </a:pPr>
            <a:endParaRPr lang="en-US" sz="3400" dirty="0" smtClean="0">
              <a:latin typeface="Cambria" panose="02040503050406030204" pitchFamily="18" charset="0"/>
            </a:endParaRPr>
          </a:p>
          <a:p>
            <a:pPr>
              <a:buClrTx/>
            </a:pPr>
            <a:r>
              <a:rPr lang="en-US" sz="3400" dirty="0" smtClean="0">
                <a:latin typeface="Cambria" panose="02040503050406030204" pitchFamily="18" charset="0"/>
              </a:rPr>
              <a:t>Too many tools are needed to crochet</a:t>
            </a:r>
          </a:p>
          <a:p>
            <a:endParaRPr lang="en-US" sz="2400" dirty="0">
              <a:latin typeface="Cambria" panose="02040503050406030204" pitchFamily="18" charset="0"/>
            </a:endParaRPr>
          </a:p>
        </p:txBody>
      </p:sp>
      <p:sp>
        <p:nvSpPr>
          <p:cNvPr id="5" name="Rectangle 4"/>
          <p:cNvSpPr/>
          <p:nvPr/>
        </p:nvSpPr>
        <p:spPr>
          <a:xfrm>
            <a:off x="4724400" y="4114800"/>
            <a:ext cx="4114800" cy="15240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05350" y="2209800"/>
            <a:ext cx="4114800" cy="1600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501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a:t>
            </a:r>
            <a:endParaRPr lang="en-US" dirty="0"/>
          </a:p>
        </p:txBody>
      </p:sp>
      <p:sp>
        <p:nvSpPr>
          <p:cNvPr id="3" name="Content Placeholder 2"/>
          <p:cNvSpPr>
            <a:spLocks noGrp="1"/>
          </p:cNvSpPr>
          <p:nvPr>
            <p:ph idx="1"/>
          </p:nvPr>
        </p:nvSpPr>
        <p:spPr/>
        <p:txBody>
          <a:bodyPr>
            <a:normAutofit fontScale="85000" lnSpcReduction="20000"/>
          </a:bodyPr>
          <a:lstStyle/>
          <a:p>
            <a:pPr>
              <a:buClrTx/>
            </a:pPr>
            <a:r>
              <a:rPr lang="en-US" sz="4000" dirty="0" smtClean="0"/>
              <a:t>Quotation </a:t>
            </a:r>
            <a:r>
              <a:rPr lang="en-US" sz="4000" dirty="0"/>
              <a:t>marks always come in pairs. Do not open a quotation and fail to close it at the end of the quoted material.</a:t>
            </a:r>
          </a:p>
          <a:p>
            <a:pPr>
              <a:buClrTx/>
            </a:pPr>
            <a:r>
              <a:rPr lang="en-US" sz="4000" dirty="0" smtClean="0"/>
              <a:t>Capitalize </a:t>
            </a:r>
            <a:r>
              <a:rPr lang="en-US" sz="4000" dirty="0"/>
              <a:t>the first letter of a direct quote when the quoted material is a complete </a:t>
            </a:r>
            <a:r>
              <a:rPr lang="en-US" sz="4000" dirty="0" smtClean="0"/>
              <a:t>sentence</a:t>
            </a:r>
          </a:p>
          <a:p>
            <a:pPr marL="109728" indent="0">
              <a:buClrTx/>
              <a:buNone/>
            </a:pPr>
            <a:endParaRPr lang="en-US" sz="4000" dirty="0" smtClean="0"/>
          </a:p>
          <a:p>
            <a:pPr marL="109728" indent="0">
              <a:buClrTx/>
              <a:buNone/>
            </a:pPr>
            <a:r>
              <a:rPr lang="en-US" sz="4000" dirty="0" smtClean="0"/>
              <a:t>~https</a:t>
            </a:r>
            <a:r>
              <a:rPr lang="en-US" sz="4000" dirty="0"/>
              <a:t>://owl.english.purdue.edu/owl/resource/577/01/</a:t>
            </a:r>
            <a:endParaRPr lang="en-US" sz="4000" dirty="0" smtClean="0"/>
          </a:p>
          <a:p>
            <a:endParaRPr lang="en-US" dirty="0"/>
          </a:p>
        </p:txBody>
      </p:sp>
    </p:spTree>
    <p:extLst>
      <p:ext uri="{BB962C8B-B14F-4D97-AF65-F5344CB8AC3E}">
        <p14:creationId xmlns:p14="http://schemas.microsoft.com/office/powerpoint/2010/main" val="79385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Quotations Correct?</a:t>
            </a:r>
            <a:endParaRPr lang="en-US" dirty="0"/>
          </a:p>
        </p:txBody>
      </p:sp>
      <p:sp>
        <p:nvSpPr>
          <p:cNvPr id="3" name="Content Placeholder 2"/>
          <p:cNvSpPr>
            <a:spLocks noGrp="1"/>
          </p:cNvSpPr>
          <p:nvPr>
            <p:ph idx="1"/>
          </p:nvPr>
        </p:nvSpPr>
        <p:spPr/>
        <p:txBody>
          <a:bodyPr>
            <a:normAutofit/>
          </a:bodyPr>
          <a:lstStyle/>
          <a:p>
            <a:pPr>
              <a:buClrTx/>
            </a:pPr>
            <a:r>
              <a:rPr lang="en-US" sz="4000" dirty="0" smtClean="0"/>
              <a:t>“This is the first example.”</a:t>
            </a:r>
            <a:endParaRPr lang="en-US" sz="4000" dirty="0"/>
          </a:p>
          <a:p>
            <a:pPr>
              <a:buClrTx/>
            </a:pPr>
            <a:r>
              <a:rPr lang="en-US" sz="4000" dirty="0"/>
              <a:t>“This is </a:t>
            </a:r>
            <a:r>
              <a:rPr lang="en-US" sz="4000" dirty="0" smtClean="0"/>
              <a:t>another example.</a:t>
            </a:r>
            <a:endParaRPr lang="en-US" sz="4000" dirty="0"/>
          </a:p>
          <a:p>
            <a:pPr>
              <a:buClrTx/>
            </a:pPr>
            <a:r>
              <a:rPr lang="en-US" sz="4000" dirty="0" smtClean="0"/>
              <a:t>“</a:t>
            </a:r>
            <a:r>
              <a:rPr lang="en-US" sz="4000" dirty="0"/>
              <a:t>This </a:t>
            </a:r>
            <a:r>
              <a:rPr lang="en-US" sz="4000" dirty="0" smtClean="0"/>
              <a:t>is the third example.”</a:t>
            </a:r>
          </a:p>
          <a:p>
            <a:pPr>
              <a:buClrTx/>
            </a:pPr>
            <a:r>
              <a:rPr lang="en-US" sz="4000" dirty="0" smtClean="0"/>
              <a:t>“this </a:t>
            </a:r>
            <a:r>
              <a:rPr lang="en-US" sz="4000" dirty="0"/>
              <a:t>is the </a:t>
            </a:r>
            <a:r>
              <a:rPr lang="en-US" sz="4000" dirty="0" smtClean="0"/>
              <a:t>fourth </a:t>
            </a:r>
            <a:r>
              <a:rPr lang="en-US" sz="4000" dirty="0"/>
              <a:t>example.”</a:t>
            </a:r>
          </a:p>
          <a:p>
            <a:pPr>
              <a:buClrTx/>
            </a:pPr>
            <a:endParaRPr lang="en-US" sz="4000" dirty="0"/>
          </a:p>
        </p:txBody>
      </p:sp>
    </p:spTree>
    <p:extLst>
      <p:ext uri="{BB962C8B-B14F-4D97-AF65-F5344CB8AC3E}">
        <p14:creationId xmlns:p14="http://schemas.microsoft.com/office/powerpoint/2010/main" val="3790778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Quotations Correct?</a:t>
            </a:r>
            <a:endParaRPr lang="en-US" dirty="0"/>
          </a:p>
        </p:txBody>
      </p:sp>
      <p:sp>
        <p:nvSpPr>
          <p:cNvPr id="3" name="Content Placeholder 2"/>
          <p:cNvSpPr>
            <a:spLocks noGrp="1"/>
          </p:cNvSpPr>
          <p:nvPr>
            <p:ph idx="1"/>
          </p:nvPr>
        </p:nvSpPr>
        <p:spPr/>
        <p:txBody>
          <a:bodyPr>
            <a:normAutofit/>
          </a:bodyPr>
          <a:lstStyle/>
          <a:p>
            <a:pPr>
              <a:buClrTx/>
            </a:pPr>
            <a:r>
              <a:rPr lang="en-US" sz="4000" dirty="0" smtClean="0"/>
              <a:t>“This is the first example.”</a:t>
            </a:r>
            <a:endParaRPr lang="en-US" sz="4000" dirty="0"/>
          </a:p>
          <a:p>
            <a:pPr>
              <a:buClrTx/>
            </a:pPr>
            <a:r>
              <a:rPr lang="en-US" sz="4000" dirty="0"/>
              <a:t>“This is </a:t>
            </a:r>
            <a:r>
              <a:rPr lang="en-US" sz="4000" dirty="0" smtClean="0"/>
              <a:t>another example.</a:t>
            </a:r>
            <a:endParaRPr lang="en-US" sz="4000" dirty="0"/>
          </a:p>
          <a:p>
            <a:pPr>
              <a:buClrTx/>
            </a:pPr>
            <a:r>
              <a:rPr lang="en-US" sz="4000" dirty="0" smtClean="0"/>
              <a:t>“</a:t>
            </a:r>
            <a:r>
              <a:rPr lang="en-US" sz="4000" dirty="0"/>
              <a:t>This </a:t>
            </a:r>
            <a:r>
              <a:rPr lang="en-US" sz="4000" dirty="0" smtClean="0"/>
              <a:t>is the third example.”</a:t>
            </a:r>
          </a:p>
          <a:p>
            <a:pPr>
              <a:buClrTx/>
            </a:pPr>
            <a:r>
              <a:rPr lang="en-US" sz="4000" dirty="0" smtClean="0"/>
              <a:t>“this </a:t>
            </a:r>
            <a:r>
              <a:rPr lang="en-US" sz="4000" dirty="0"/>
              <a:t>is the </a:t>
            </a:r>
            <a:r>
              <a:rPr lang="en-US" sz="4000" dirty="0" smtClean="0"/>
              <a:t>fourth </a:t>
            </a:r>
            <a:r>
              <a:rPr lang="en-US" sz="4000" dirty="0"/>
              <a:t>example.”</a:t>
            </a:r>
          </a:p>
          <a:p>
            <a:pPr>
              <a:buClrTx/>
            </a:pPr>
            <a:endParaRPr lang="en-US" sz="4000" dirty="0"/>
          </a:p>
        </p:txBody>
      </p:sp>
      <p:sp>
        <p:nvSpPr>
          <p:cNvPr id="4" name="Rectangle 3"/>
          <p:cNvSpPr/>
          <p:nvPr/>
        </p:nvSpPr>
        <p:spPr>
          <a:xfrm>
            <a:off x="533400" y="2362200"/>
            <a:ext cx="6172200" cy="609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3657600"/>
            <a:ext cx="6172200" cy="609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2773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Want More Practice?</a:t>
            </a:r>
            <a:br>
              <a:rPr lang="en-US" dirty="0" smtClean="0"/>
            </a:br>
            <a:r>
              <a:rPr lang="en-US" dirty="0" smtClean="0"/>
              <a:t>Have Questions?</a:t>
            </a:r>
            <a:endParaRPr lang="en-US" dirty="0"/>
          </a:p>
        </p:txBody>
      </p:sp>
      <p:sp>
        <p:nvSpPr>
          <p:cNvPr id="3" name="Content Placeholder 2"/>
          <p:cNvSpPr>
            <a:spLocks noGrp="1"/>
          </p:cNvSpPr>
          <p:nvPr>
            <p:ph idx="1"/>
          </p:nvPr>
        </p:nvSpPr>
        <p:spPr/>
        <p:txBody>
          <a:bodyPr/>
          <a:lstStyle/>
          <a:p>
            <a:pPr>
              <a:buClrTx/>
            </a:pPr>
            <a:r>
              <a:rPr lang="en-US" dirty="0"/>
              <a:t>Use the chat feature on the library home page: http://library.mu.edu</a:t>
            </a:r>
          </a:p>
          <a:p>
            <a:pPr>
              <a:buClrTx/>
            </a:pPr>
            <a:r>
              <a:rPr lang="en-US" dirty="0" smtClean="0"/>
              <a:t>Email your librarians </a:t>
            </a:r>
            <a:r>
              <a:rPr lang="en-US" dirty="0"/>
              <a:t>at </a:t>
            </a:r>
            <a:r>
              <a:rPr lang="en-US" dirty="0" smtClean="0"/>
              <a:t>library@mu.edu</a:t>
            </a:r>
          </a:p>
        </p:txBody>
      </p:sp>
    </p:spTree>
    <p:extLst>
      <p:ext uri="{BB962C8B-B14F-4D97-AF65-F5344CB8AC3E}">
        <p14:creationId xmlns:p14="http://schemas.microsoft.com/office/powerpoint/2010/main" val="3654267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95402"/>
            <a:ext cx="5029200" cy="3139321"/>
          </a:xfrm>
          <a:prstGeom prst="rect">
            <a:avLst/>
          </a:prstGeom>
          <a:noFill/>
        </p:spPr>
        <p:txBody>
          <a:bodyPr wrap="square" rtlCol="0">
            <a:spAutoFit/>
          </a:bodyPr>
          <a:lstStyle/>
          <a:p>
            <a:r>
              <a:rPr lang="en-US" sz="6600" b="1" dirty="0" smtClean="0">
                <a:latin typeface="Cambria" panose="02040503050406030204" pitchFamily="18" charset="0"/>
              </a:rPr>
              <a:t>C</a:t>
            </a:r>
            <a:r>
              <a:rPr lang="en-US" sz="6600" dirty="0" smtClean="0">
                <a:latin typeface="Cambria" panose="02040503050406030204" pitchFamily="18" charset="0"/>
              </a:rPr>
              <a:t>urrency</a:t>
            </a:r>
          </a:p>
          <a:p>
            <a:r>
              <a:rPr lang="en-US" sz="6600" b="1" dirty="0" smtClean="0">
                <a:latin typeface="Cambria" panose="02040503050406030204" pitchFamily="18" charset="0"/>
              </a:rPr>
              <a:t>A</a:t>
            </a:r>
            <a:r>
              <a:rPr lang="en-US" sz="6600" dirty="0" smtClean="0">
                <a:latin typeface="Cambria" panose="02040503050406030204" pitchFamily="18" charset="0"/>
              </a:rPr>
              <a:t>uthority</a:t>
            </a:r>
          </a:p>
          <a:p>
            <a:r>
              <a:rPr lang="en-US" sz="6600" b="1" dirty="0" smtClean="0">
                <a:latin typeface="Cambria" panose="02040503050406030204" pitchFamily="18" charset="0"/>
              </a:rPr>
              <a:t>R</a:t>
            </a:r>
            <a:r>
              <a:rPr lang="en-US" sz="6600" dirty="0" smtClean="0">
                <a:latin typeface="Cambria" panose="02040503050406030204" pitchFamily="18" charset="0"/>
              </a:rPr>
              <a:t>elevancy</a:t>
            </a:r>
          </a:p>
        </p:txBody>
      </p:sp>
    </p:spTree>
    <p:extLst>
      <p:ext uri="{BB962C8B-B14F-4D97-AF65-F5344CB8AC3E}">
        <p14:creationId xmlns:p14="http://schemas.microsoft.com/office/powerpoint/2010/main" val="46638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3400" y="1295402"/>
            <a:ext cx="4114800" cy="3139321"/>
          </a:xfrm>
          <a:prstGeom prst="rect">
            <a:avLst/>
          </a:prstGeom>
          <a:noFill/>
        </p:spPr>
        <p:txBody>
          <a:bodyPr wrap="square" rtlCol="0">
            <a:spAutoFit/>
          </a:bodyPr>
          <a:lstStyle/>
          <a:p>
            <a:r>
              <a:rPr lang="en-US" sz="6600" b="1" dirty="0" smtClean="0">
                <a:latin typeface="Cambria" panose="02040503050406030204" pitchFamily="18" charset="0"/>
              </a:rPr>
              <a:t>C</a:t>
            </a:r>
            <a:r>
              <a:rPr lang="en-US" sz="6600" dirty="0" smtClean="0">
                <a:latin typeface="Cambria" panose="02040503050406030204" pitchFamily="18" charset="0"/>
              </a:rPr>
              <a:t>urrency</a:t>
            </a:r>
          </a:p>
          <a:p>
            <a:r>
              <a:rPr lang="en-US" sz="6600" b="1" dirty="0" smtClean="0">
                <a:solidFill>
                  <a:schemeClr val="bg1">
                    <a:lumMod val="75000"/>
                  </a:schemeClr>
                </a:solidFill>
                <a:latin typeface="Cambria" panose="02040503050406030204" pitchFamily="18" charset="0"/>
              </a:rPr>
              <a:t>A</a:t>
            </a:r>
            <a:r>
              <a:rPr lang="en-US" sz="6600" dirty="0" smtClean="0">
                <a:solidFill>
                  <a:schemeClr val="bg1">
                    <a:lumMod val="75000"/>
                  </a:schemeClr>
                </a:solidFill>
                <a:latin typeface="Cambria" panose="02040503050406030204" pitchFamily="18" charset="0"/>
              </a:rPr>
              <a:t>uthority</a:t>
            </a:r>
          </a:p>
          <a:p>
            <a:r>
              <a:rPr lang="en-US" sz="6600" b="1" dirty="0" smtClean="0">
                <a:solidFill>
                  <a:schemeClr val="bg1">
                    <a:lumMod val="75000"/>
                  </a:schemeClr>
                </a:solidFill>
                <a:latin typeface="Cambria" panose="02040503050406030204" pitchFamily="18" charset="0"/>
              </a:rPr>
              <a:t>R</a:t>
            </a:r>
            <a:r>
              <a:rPr lang="en-US" sz="6600" dirty="0" smtClean="0">
                <a:solidFill>
                  <a:schemeClr val="bg1">
                    <a:lumMod val="75000"/>
                  </a:schemeClr>
                </a:solidFill>
                <a:latin typeface="Cambria" panose="02040503050406030204" pitchFamily="18" charset="0"/>
              </a:rPr>
              <a:t>elevancy</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2" y="1393714"/>
            <a:ext cx="7000001" cy="5464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2438400" y="2514600"/>
            <a:ext cx="457200" cy="1524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477000" y="4343400"/>
            <a:ext cx="381000" cy="2286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29400" y="5715000"/>
            <a:ext cx="381000" cy="22860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460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95402"/>
            <a:ext cx="4114800" cy="3139321"/>
          </a:xfrm>
          <a:prstGeom prst="rect">
            <a:avLst/>
          </a:prstGeom>
          <a:noFill/>
        </p:spPr>
        <p:txBody>
          <a:bodyPr wrap="square" rtlCol="0">
            <a:spAutoFit/>
          </a:bodyPr>
          <a:lstStyle/>
          <a:p>
            <a:r>
              <a:rPr lang="en-US" sz="6600" b="1" dirty="0" smtClean="0">
                <a:solidFill>
                  <a:schemeClr val="bg1">
                    <a:lumMod val="75000"/>
                  </a:schemeClr>
                </a:solidFill>
                <a:latin typeface="Cambria" panose="02040503050406030204" pitchFamily="18" charset="0"/>
              </a:rPr>
              <a:t>C</a:t>
            </a:r>
            <a:r>
              <a:rPr lang="en-US" sz="6600" dirty="0" smtClean="0">
                <a:solidFill>
                  <a:schemeClr val="bg1">
                    <a:lumMod val="75000"/>
                  </a:schemeClr>
                </a:solidFill>
                <a:latin typeface="Cambria" panose="02040503050406030204" pitchFamily="18" charset="0"/>
              </a:rPr>
              <a:t>urrency</a:t>
            </a:r>
          </a:p>
          <a:p>
            <a:r>
              <a:rPr lang="en-US" sz="6600" b="1" dirty="0" smtClean="0">
                <a:latin typeface="Cambria" panose="02040503050406030204" pitchFamily="18" charset="0"/>
              </a:rPr>
              <a:t>A</a:t>
            </a:r>
            <a:r>
              <a:rPr lang="en-US" sz="6600" dirty="0" smtClean="0">
                <a:latin typeface="Cambria" panose="02040503050406030204" pitchFamily="18" charset="0"/>
              </a:rPr>
              <a:t>uthority</a:t>
            </a:r>
          </a:p>
          <a:p>
            <a:r>
              <a:rPr lang="en-US" sz="6600" b="1" dirty="0" smtClean="0">
                <a:solidFill>
                  <a:schemeClr val="bg1">
                    <a:lumMod val="75000"/>
                  </a:schemeClr>
                </a:solidFill>
                <a:latin typeface="Cambria" panose="02040503050406030204" pitchFamily="18" charset="0"/>
              </a:rPr>
              <a:t>R</a:t>
            </a:r>
            <a:r>
              <a:rPr lang="en-US" sz="6600" dirty="0" smtClean="0">
                <a:solidFill>
                  <a:schemeClr val="bg1">
                    <a:lumMod val="75000"/>
                  </a:schemeClr>
                </a:solidFill>
                <a:latin typeface="Cambria" panose="02040503050406030204" pitchFamily="18" charset="0"/>
              </a:rPr>
              <a:t>elevancy</a:t>
            </a:r>
          </a:p>
        </p:txBody>
      </p:sp>
      <p:sp>
        <p:nvSpPr>
          <p:cNvPr id="5" name="Rectangle 4"/>
          <p:cNvSpPr/>
          <p:nvPr/>
        </p:nvSpPr>
        <p:spPr>
          <a:xfrm>
            <a:off x="1143000" y="1322070"/>
            <a:ext cx="7086600" cy="525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degre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8910" y="1871557"/>
            <a:ext cx="3954780" cy="211328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845820"/>
            <a:ext cx="5095875"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Image result for stack of book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4132" y="3942503"/>
            <a:ext cx="3492500" cy="2493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70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95402"/>
            <a:ext cx="4267200" cy="3139321"/>
          </a:xfrm>
          <a:prstGeom prst="rect">
            <a:avLst/>
          </a:prstGeom>
          <a:noFill/>
        </p:spPr>
        <p:txBody>
          <a:bodyPr wrap="square" rtlCol="0">
            <a:spAutoFit/>
          </a:bodyPr>
          <a:lstStyle/>
          <a:p>
            <a:r>
              <a:rPr lang="en-US" sz="6600" b="1" dirty="0" smtClean="0">
                <a:solidFill>
                  <a:schemeClr val="bg1">
                    <a:lumMod val="75000"/>
                  </a:schemeClr>
                </a:solidFill>
                <a:latin typeface="Cambria" panose="02040503050406030204" pitchFamily="18" charset="0"/>
              </a:rPr>
              <a:t>C</a:t>
            </a:r>
            <a:r>
              <a:rPr lang="en-US" sz="6600" dirty="0" smtClean="0">
                <a:solidFill>
                  <a:schemeClr val="bg1">
                    <a:lumMod val="75000"/>
                  </a:schemeClr>
                </a:solidFill>
                <a:latin typeface="Cambria" panose="02040503050406030204" pitchFamily="18" charset="0"/>
              </a:rPr>
              <a:t>urrency</a:t>
            </a:r>
          </a:p>
          <a:p>
            <a:r>
              <a:rPr lang="en-US" sz="6600" b="1" dirty="0" smtClean="0">
                <a:solidFill>
                  <a:schemeClr val="bg1">
                    <a:lumMod val="75000"/>
                  </a:schemeClr>
                </a:solidFill>
                <a:latin typeface="Cambria" panose="02040503050406030204" pitchFamily="18" charset="0"/>
              </a:rPr>
              <a:t>A</a:t>
            </a:r>
            <a:r>
              <a:rPr lang="en-US" sz="6600" dirty="0" smtClean="0">
                <a:solidFill>
                  <a:schemeClr val="bg1">
                    <a:lumMod val="75000"/>
                  </a:schemeClr>
                </a:solidFill>
                <a:latin typeface="Cambria" panose="02040503050406030204" pitchFamily="18" charset="0"/>
              </a:rPr>
              <a:t>uthority</a:t>
            </a:r>
          </a:p>
          <a:p>
            <a:r>
              <a:rPr lang="en-US" sz="6600" b="1" dirty="0" smtClean="0">
                <a:latin typeface="Cambria" panose="02040503050406030204" pitchFamily="18" charset="0"/>
              </a:rPr>
              <a:t>R</a:t>
            </a:r>
            <a:r>
              <a:rPr lang="en-US" sz="6600" dirty="0" smtClean="0">
                <a:latin typeface="Cambria" panose="02040503050406030204" pitchFamily="18" charset="0"/>
              </a:rPr>
              <a:t>elevancy</a:t>
            </a:r>
          </a:p>
        </p:txBody>
      </p:sp>
      <p:sp>
        <p:nvSpPr>
          <p:cNvPr id="3" name="Rectangle 2"/>
          <p:cNvSpPr/>
          <p:nvPr/>
        </p:nvSpPr>
        <p:spPr>
          <a:xfrm>
            <a:off x="1143000" y="1322070"/>
            <a:ext cx="7086600" cy="525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releva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143000"/>
            <a:ext cx="3429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step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9467" y="3134783"/>
            <a:ext cx="4953000" cy="371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23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fade">
                                      <p:cBhvr>
                                        <p:cTn id="12"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the Main Ideas</a:t>
            </a:r>
            <a:endParaRPr lang="en-US" dirty="0"/>
          </a:p>
        </p:txBody>
      </p:sp>
      <p:sp>
        <p:nvSpPr>
          <p:cNvPr id="3" name="Content Placeholder 2"/>
          <p:cNvSpPr>
            <a:spLocks noGrp="1"/>
          </p:cNvSpPr>
          <p:nvPr>
            <p:ph idx="1"/>
          </p:nvPr>
        </p:nvSpPr>
        <p:spPr/>
        <p:txBody>
          <a:bodyPr/>
          <a:lstStyle/>
          <a:p>
            <a:pPr>
              <a:buClrTx/>
              <a:buFont typeface="Wingdings" panose="05000000000000000000" pitchFamily="2" charset="2"/>
              <a:buChar char="ü"/>
            </a:pPr>
            <a:r>
              <a:rPr lang="en-US" sz="4000" dirty="0" smtClean="0"/>
              <a:t>Abstract</a:t>
            </a:r>
          </a:p>
          <a:p>
            <a:pPr>
              <a:buClrTx/>
              <a:buFont typeface="Wingdings" panose="05000000000000000000" pitchFamily="2" charset="2"/>
              <a:buChar char="ü"/>
            </a:pPr>
            <a:r>
              <a:rPr lang="en-US" sz="4000" dirty="0" smtClean="0"/>
              <a:t>Introduction</a:t>
            </a:r>
          </a:p>
          <a:p>
            <a:pPr>
              <a:buClrTx/>
              <a:buFont typeface="Wingdings" panose="05000000000000000000" pitchFamily="2" charset="2"/>
              <a:buChar char="ü"/>
            </a:pPr>
            <a:r>
              <a:rPr lang="en-US" sz="4000" dirty="0" smtClean="0"/>
              <a:t>Conclusion</a:t>
            </a:r>
          </a:p>
          <a:p>
            <a:pPr>
              <a:buClrTx/>
              <a:buFont typeface="Wingdings" panose="05000000000000000000" pitchFamily="2" charset="2"/>
              <a:buChar char="ü"/>
            </a:pPr>
            <a:r>
              <a:rPr lang="en-US" sz="4000" dirty="0" smtClean="0"/>
              <a:t>Topic Sentences</a:t>
            </a:r>
          </a:p>
          <a:p>
            <a:endParaRPr lang="en-US" dirty="0"/>
          </a:p>
        </p:txBody>
      </p:sp>
    </p:spTree>
    <p:extLst>
      <p:ext uri="{BB962C8B-B14F-4D97-AF65-F5344CB8AC3E}">
        <p14:creationId xmlns:p14="http://schemas.microsoft.com/office/powerpoint/2010/main" val="22050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main ideas?</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10000"/>
          </a:bodyPr>
          <a:lstStyle/>
          <a:p>
            <a:pPr marL="109728" indent="0">
              <a:buNone/>
            </a:pPr>
            <a:r>
              <a:rPr lang="en-US" sz="1400" b="1" dirty="0"/>
              <a:t>ABSTRACT</a:t>
            </a:r>
          </a:p>
          <a:p>
            <a:pPr marL="109728" indent="0">
              <a:buNone/>
            </a:pPr>
            <a:r>
              <a:rPr lang="en-US" sz="1800" dirty="0"/>
              <a:t>Distance education system of </a:t>
            </a:r>
            <a:r>
              <a:rPr lang="en-US" sz="1800" dirty="0" err="1"/>
              <a:t>Allama</a:t>
            </a:r>
            <a:r>
              <a:rPr lang="en-US" sz="1800" dirty="0"/>
              <a:t> </a:t>
            </a:r>
            <a:r>
              <a:rPr lang="en-US" sz="1800" dirty="0" err="1"/>
              <a:t>Iqbal</a:t>
            </a:r>
            <a:r>
              <a:rPr lang="en-US" sz="1800" dirty="0"/>
              <a:t> Open University (AIOU), Pakistan mostly depends on the idea of learning through print material and other media such as television, radio, online CDs etc. For conducting this research study, emphasis was on the evaluation of the self-instructional print materials to be used in distance learning system of this university. Applying the survey method in present study the opinions regarding the quality and quantity of print material were gathered from the students and tutors at Intermediate level of education of AIOU. While focusing the quality parameters of self-instruction such as transactional, stylistic and structural (local, national and global) questionnaire for distant learners and tutors was developed. Data was collected through this questionnaire and mean score was used to analyze the data. Through this analysis, it was found that self-instructional print material of Intermediate level needs to be improved while focusing the needs, demands and psychology of the learners. It was also concluded that currently this material is just imparting the knowledge which lacks development of skills and behavior modification. Overall it was recommended that university faculty must focus on the revision and improvement of the self-instructional print material for making it attractive, interactive, effective and communicative.</a:t>
            </a:r>
          </a:p>
        </p:txBody>
      </p:sp>
    </p:spTree>
    <p:extLst>
      <p:ext uri="{BB962C8B-B14F-4D97-AF65-F5344CB8AC3E}">
        <p14:creationId xmlns:p14="http://schemas.microsoft.com/office/powerpoint/2010/main" val="1242145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main ideas?</a:t>
            </a:r>
          </a:p>
        </p:txBody>
      </p:sp>
      <p:sp>
        <p:nvSpPr>
          <p:cNvPr id="3" name="Content Placeholder 2"/>
          <p:cNvSpPr>
            <a:spLocks noGrp="1"/>
          </p:cNvSpPr>
          <p:nvPr>
            <p:ph idx="1"/>
          </p:nvPr>
        </p:nvSpPr>
        <p:spPr/>
        <p:txBody>
          <a:bodyPr>
            <a:normAutofit fontScale="62500" lnSpcReduction="20000"/>
          </a:bodyPr>
          <a:lstStyle/>
          <a:p>
            <a:pPr marL="109728" indent="0">
              <a:buNone/>
            </a:pPr>
            <a:r>
              <a:rPr lang="en-US" sz="2100" b="1" dirty="0"/>
              <a:t>ABSTRACT</a:t>
            </a:r>
          </a:p>
          <a:p>
            <a:pPr marL="109728" indent="0">
              <a:buNone/>
            </a:pPr>
            <a:r>
              <a:rPr lang="en-US" dirty="0" smtClean="0"/>
              <a:t>Distance </a:t>
            </a:r>
            <a:r>
              <a:rPr lang="en-US" dirty="0"/>
              <a:t>education system of </a:t>
            </a:r>
            <a:r>
              <a:rPr lang="en-US" dirty="0" err="1"/>
              <a:t>Allama</a:t>
            </a:r>
            <a:r>
              <a:rPr lang="en-US" dirty="0"/>
              <a:t> </a:t>
            </a:r>
            <a:r>
              <a:rPr lang="en-US" dirty="0" err="1"/>
              <a:t>Iqbal</a:t>
            </a:r>
            <a:r>
              <a:rPr lang="en-US" dirty="0"/>
              <a:t> Open University (AIOU), Pakistan mostly depends on the idea of learning through print material and other media such as television, radio, online CDs etc. For conducting this research study, emphasis was on the evaluation of the self-instructional print materials to be used in distance learning system of this university. Applying the survey method in present study the opinions regarding the quality and quantity of print material were gathered from the students and tutors at Intermediate level of education of AIOU. While focusing the quality parameters of self-instruction such as transactional, stylistic and structural (local, national and global) questionnaire for distant learners and tutors was developed. Data was collected through this questionnaire and mean score was used to analyze the data. Through this analysis, it was found that self-instructional print material of Intermediate level needs to be improved while focusing the needs, demands and psychology of the learners. It was also concluded that currently this material is just imparting the knowledge which lacks development of skills and behavior modification. Overall it was recommended that university faculty must focus on the revision and improvement of the self-instructional print material for making it attractive, interactive, effective and communicative</a:t>
            </a:r>
            <a:r>
              <a:rPr lang="en-US" dirty="0" smtClean="0"/>
              <a:t>.</a:t>
            </a:r>
            <a:endParaRPr lang="en-US" dirty="0"/>
          </a:p>
        </p:txBody>
      </p:sp>
      <p:sp>
        <p:nvSpPr>
          <p:cNvPr id="4" name="Rectangle 3"/>
          <p:cNvSpPr/>
          <p:nvPr/>
        </p:nvSpPr>
        <p:spPr>
          <a:xfrm>
            <a:off x="5543550" y="3352800"/>
            <a:ext cx="30480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3581400"/>
            <a:ext cx="8001000" cy="4572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9600" y="4038600"/>
            <a:ext cx="6858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0550" y="5105400"/>
            <a:ext cx="80010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9600" y="6019800"/>
            <a:ext cx="80010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00400" y="4876800"/>
            <a:ext cx="539115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90550" y="5334000"/>
            <a:ext cx="9906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791200"/>
            <a:ext cx="729615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09600" y="6248400"/>
            <a:ext cx="4191000" cy="228600"/>
          </a:xfrm>
          <a:prstGeom prst="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0471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main ideas?</a:t>
            </a:r>
            <a:endParaRPr lang="en-US" dirty="0"/>
          </a:p>
        </p:txBody>
      </p:sp>
      <p:sp>
        <p:nvSpPr>
          <p:cNvPr id="3" name="Content Placeholder 2"/>
          <p:cNvSpPr>
            <a:spLocks noGrp="1"/>
          </p:cNvSpPr>
          <p:nvPr>
            <p:ph idx="1"/>
          </p:nvPr>
        </p:nvSpPr>
        <p:spPr>
          <a:xfrm>
            <a:off x="457200" y="2057400"/>
            <a:ext cx="8229600" cy="4517136"/>
          </a:xfrm>
        </p:spPr>
        <p:txBody>
          <a:bodyPr>
            <a:normAutofit/>
          </a:bodyPr>
          <a:lstStyle/>
          <a:p>
            <a:pPr marL="109728" indent="0">
              <a:buNone/>
            </a:pPr>
            <a:r>
              <a:rPr lang="en-US" sz="1800" dirty="0"/>
              <a:t>Since the development of MOOC platform is still in the initial stage, it is very urgent to develop learning resources and optimize teacher resources. Continuous enrichment of learning resources will lead to expansion of learners’ learning breadth. The precondition for effective implementation of the MOOC-based distance education mode is closely related to the MOOC resource library. The value of MOOC platform can be better exerted only through continuously expanding superior teaching resources and improving course resource networks. Furthermore, students’ low adaption to the MOOC-based distance education mode cannot be ignored. Cultivation of students’ habit of independent study online and adaption to participative teaching are also the foundation for extensive application of the MOOC-based distance education mode. Students can share learning experience through social networks, and teachers can establish interactive teaching space, so that both parties can gradually adapt to such a new teaching mode and improve teaching quality</a:t>
            </a:r>
            <a:r>
              <a:rPr lang="en-US" sz="1800" dirty="0" smtClean="0"/>
              <a:t>.</a:t>
            </a:r>
            <a:endParaRPr lang="en-US" sz="1800" dirty="0"/>
          </a:p>
        </p:txBody>
      </p:sp>
    </p:spTree>
    <p:extLst>
      <p:ext uri="{BB962C8B-B14F-4D97-AF65-F5344CB8AC3E}">
        <p14:creationId xmlns:p14="http://schemas.microsoft.com/office/powerpoint/2010/main" val="2279968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674</TotalTime>
  <Words>1768</Words>
  <Application>Microsoft Office PowerPoint</Application>
  <PresentationFormat>On-screen Show (4:3)</PresentationFormat>
  <Paragraphs>117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Information Literacy</vt:lpstr>
      <vt:lpstr>PowerPoint Presentation</vt:lpstr>
      <vt:lpstr>PowerPoint Presentation</vt:lpstr>
      <vt:lpstr>PowerPoint Presentation</vt:lpstr>
      <vt:lpstr>PowerPoint Presentation</vt:lpstr>
      <vt:lpstr>Getting to the Main Ideas</vt:lpstr>
      <vt:lpstr>What are the main ideas?</vt:lpstr>
      <vt:lpstr>What are the main ideas?</vt:lpstr>
      <vt:lpstr>What are the main ideas?</vt:lpstr>
      <vt:lpstr>What are the main ideas?</vt:lpstr>
      <vt:lpstr>Paraphrasing</vt:lpstr>
      <vt:lpstr>Paraphrase This</vt:lpstr>
      <vt:lpstr>Paraphrase This</vt:lpstr>
      <vt:lpstr>Paraphrase This</vt:lpstr>
      <vt:lpstr>Paraphrase This</vt:lpstr>
      <vt:lpstr>Quoting</vt:lpstr>
      <vt:lpstr>Are the Quotations Correct?</vt:lpstr>
      <vt:lpstr>Are the Quotations Correct?</vt:lpstr>
      <vt:lpstr>Want More Practice? Have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Home</cp:lastModifiedBy>
  <cp:revision>55</cp:revision>
  <dcterms:created xsi:type="dcterms:W3CDTF">2017-04-23T15:41:56Z</dcterms:created>
  <dcterms:modified xsi:type="dcterms:W3CDTF">2017-04-24T03:21:25Z</dcterms:modified>
</cp:coreProperties>
</file>