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7" r:id="rId3"/>
    <p:sldId id="348" r:id="rId4"/>
    <p:sldId id="349" r:id="rId5"/>
    <p:sldId id="355" r:id="rId6"/>
    <p:sldId id="350" r:id="rId7"/>
    <p:sldId id="356" r:id="rId8"/>
    <p:sldId id="357" r:id="rId9"/>
    <p:sldId id="351" r:id="rId10"/>
    <p:sldId id="359" r:id="rId11"/>
    <p:sldId id="358" r:id="rId12"/>
    <p:sldId id="352" r:id="rId13"/>
    <p:sldId id="353" r:id="rId14"/>
    <p:sldId id="360" r:id="rId15"/>
    <p:sldId id="354" r:id="rId16"/>
    <p:sldId id="361" r:id="rId17"/>
    <p:sldId id="362" r:id="rId18"/>
    <p:sldId id="363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0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7B8F6-C85E-4C84-98BF-CC12168CD7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73CEE-792F-4DBE-9ACF-1B83E7BCAA2C}">
      <dgm:prSet phldrT="[Text]" custT="1"/>
      <dgm:spPr>
        <a:solidFill>
          <a:srgbClr val="FF0000">
            <a:alpha val="25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Analysis</a:t>
          </a:r>
          <a:endParaRPr lang="en-US" sz="2000" dirty="0">
            <a:solidFill>
              <a:schemeClr val="bg1">
                <a:lumMod val="65000"/>
              </a:schemeClr>
            </a:solidFill>
          </a:endParaRPr>
        </a:p>
      </dgm:t>
    </dgm:pt>
    <dgm:pt modelId="{3B9208E2-E28B-4E3D-B748-4C056A5CDD8C}" type="parTrans" cxnId="{575D7BAD-DAEE-4F3F-8DFD-8887DBC01EE5}">
      <dgm:prSet/>
      <dgm:spPr/>
      <dgm:t>
        <a:bodyPr/>
        <a:lstStyle/>
        <a:p>
          <a:endParaRPr lang="en-US"/>
        </a:p>
      </dgm:t>
    </dgm:pt>
    <dgm:pt modelId="{962A4DEF-F232-40AF-905A-4228E7C3924E}" type="sibTrans" cxnId="{575D7BAD-DAEE-4F3F-8DFD-8887DBC01EE5}">
      <dgm:prSet/>
      <dgm:spPr/>
      <dgm:t>
        <a:bodyPr/>
        <a:lstStyle/>
        <a:p>
          <a:endParaRPr lang="en-US"/>
        </a:p>
      </dgm:t>
    </dgm:pt>
    <dgm:pt modelId="{780FDFB7-8F34-47D0-845D-567E4F9693BA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>
                  <a:lumMod val="65000"/>
                </a:schemeClr>
              </a:solidFill>
            </a:rPr>
            <a:t>Design</a:t>
          </a:r>
          <a:endParaRPr lang="en-US" sz="2000" dirty="0">
            <a:solidFill>
              <a:schemeClr val="bg1">
                <a:lumMod val="65000"/>
              </a:schemeClr>
            </a:solidFill>
          </a:endParaRPr>
        </a:p>
      </dgm:t>
    </dgm:pt>
    <dgm:pt modelId="{986D29A8-674A-40B9-8473-4F15B7A5C910}" type="parTrans" cxnId="{C7741941-0805-4460-968D-1F6C886866C2}">
      <dgm:prSet/>
      <dgm:spPr/>
      <dgm:t>
        <a:bodyPr/>
        <a:lstStyle/>
        <a:p>
          <a:endParaRPr lang="en-US"/>
        </a:p>
      </dgm:t>
    </dgm:pt>
    <dgm:pt modelId="{52945AE6-918C-40DA-8100-E3624FD3911D}" type="sibTrans" cxnId="{C7741941-0805-4460-968D-1F6C886866C2}">
      <dgm:prSet/>
      <dgm:spPr/>
      <dgm:t>
        <a:bodyPr/>
        <a:lstStyle/>
        <a:p>
          <a:endParaRPr lang="en-US"/>
        </a:p>
      </dgm:t>
    </dgm:pt>
    <dgm:pt modelId="{7F0E003D-4C1F-4137-BAA6-271191299AB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/>
            <a:t>Develop</a:t>
          </a:r>
          <a:endParaRPr lang="en-US" sz="2000" dirty="0"/>
        </a:p>
      </dgm:t>
    </dgm:pt>
    <dgm:pt modelId="{36EEEF1D-1001-4F21-8B08-641997E041EE}" type="parTrans" cxnId="{A96E85F8-C999-4898-96F9-32D5B931413C}">
      <dgm:prSet/>
      <dgm:spPr/>
      <dgm:t>
        <a:bodyPr/>
        <a:lstStyle/>
        <a:p>
          <a:endParaRPr lang="en-US"/>
        </a:p>
      </dgm:t>
    </dgm:pt>
    <dgm:pt modelId="{56DA1335-C452-4510-AF7E-E4B47881A76A}" type="sibTrans" cxnId="{A96E85F8-C999-4898-96F9-32D5B931413C}">
      <dgm:prSet/>
      <dgm:spPr/>
      <dgm:t>
        <a:bodyPr/>
        <a:lstStyle/>
        <a:p>
          <a:endParaRPr lang="en-US"/>
        </a:p>
      </dgm:t>
    </dgm:pt>
    <dgm:pt modelId="{730FB6D4-EDE1-475F-B92F-4D9876E473B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Implement</a:t>
          </a:r>
          <a:endParaRPr lang="en-US" dirty="0"/>
        </a:p>
      </dgm:t>
    </dgm:pt>
    <dgm:pt modelId="{0876C5E2-72AC-45F3-BF39-3E93176F51D9}" type="parTrans" cxnId="{F4B745A4-BF71-44AE-8124-A37CBDEFFC0E}">
      <dgm:prSet/>
      <dgm:spPr/>
      <dgm:t>
        <a:bodyPr/>
        <a:lstStyle/>
        <a:p>
          <a:endParaRPr lang="en-US"/>
        </a:p>
      </dgm:t>
    </dgm:pt>
    <dgm:pt modelId="{FC57A746-FF52-4F45-B17A-C58E883A8DCB}" type="sibTrans" cxnId="{F4B745A4-BF71-44AE-8124-A37CBDEFFC0E}">
      <dgm:prSet/>
      <dgm:spPr/>
      <dgm:t>
        <a:bodyPr/>
        <a:lstStyle/>
        <a:p>
          <a:endParaRPr lang="en-US"/>
        </a:p>
      </dgm:t>
    </dgm:pt>
    <dgm:pt modelId="{EEAF02B3-6D27-4555-8163-FE4DA6AD3E5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/>
            <a:t>Evaluate</a:t>
          </a:r>
          <a:endParaRPr lang="en-US" sz="2000" dirty="0"/>
        </a:p>
      </dgm:t>
    </dgm:pt>
    <dgm:pt modelId="{4B467A8F-237A-4C45-BB86-31132C21AF0B}" type="parTrans" cxnId="{A7E06D73-8A9A-4A02-A360-2AD1D6B87B1C}">
      <dgm:prSet/>
      <dgm:spPr/>
      <dgm:t>
        <a:bodyPr/>
        <a:lstStyle/>
        <a:p>
          <a:endParaRPr lang="en-US"/>
        </a:p>
      </dgm:t>
    </dgm:pt>
    <dgm:pt modelId="{6470697C-4BFA-46CE-B2A0-236F253CC7CF}" type="sibTrans" cxnId="{A7E06D73-8A9A-4A02-A360-2AD1D6B87B1C}">
      <dgm:prSet/>
      <dgm:spPr/>
      <dgm:t>
        <a:bodyPr/>
        <a:lstStyle/>
        <a:p>
          <a:endParaRPr lang="en-US"/>
        </a:p>
      </dgm:t>
    </dgm:pt>
    <dgm:pt modelId="{F0F61E99-B1B5-4FBF-BE9F-D2331FCBAD3C}" type="pres">
      <dgm:prSet presAssocID="{FEC7B8F6-C85E-4C84-98BF-CC12168CD7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A4AA7-8283-4478-8B0A-B7B686473F4A}" type="pres">
      <dgm:prSet presAssocID="{43973CEE-792F-4DBE-9ACF-1B83E7BCAA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80F19-0E50-4B5B-B872-6EFB5D7ED18C}" type="pres">
      <dgm:prSet presAssocID="{962A4DEF-F232-40AF-905A-4228E7C3924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84ADCD1-2A7F-46D4-A208-792BDF63FF41}" type="pres">
      <dgm:prSet presAssocID="{962A4DEF-F232-40AF-905A-4228E7C3924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F659F40-0988-406D-BCEC-404F59AE0D2F}" type="pres">
      <dgm:prSet presAssocID="{780FDFB7-8F34-47D0-845D-567E4F9693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D03B5-F3D3-4579-8E1E-8A7CF088F54A}" type="pres">
      <dgm:prSet presAssocID="{52945AE6-918C-40DA-8100-E3624FD3911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C900232-9E8F-4B9F-AB6A-E94ED50208B0}" type="pres">
      <dgm:prSet presAssocID="{52945AE6-918C-40DA-8100-E3624FD3911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3B43A4A-F70D-40A8-AFF4-B25F93AFABC4}" type="pres">
      <dgm:prSet presAssocID="{7F0E003D-4C1F-4137-BAA6-271191299A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E48FB-585B-4332-B236-34BAAD5EB67B}" type="pres">
      <dgm:prSet presAssocID="{56DA1335-C452-4510-AF7E-E4B47881A76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FCA2DEF-3665-411E-BDD4-A429A8209AA8}" type="pres">
      <dgm:prSet presAssocID="{56DA1335-C452-4510-AF7E-E4B47881A76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D65092D-A954-4CA5-8B0E-1C00E7E9E24C}" type="pres">
      <dgm:prSet presAssocID="{730FB6D4-EDE1-475F-B92F-4D9876E473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800BD-4B25-46AA-B5EC-0252F346AC35}" type="pres">
      <dgm:prSet presAssocID="{FC57A746-FF52-4F45-B17A-C58E883A8DC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4D99B24-B473-45D0-A4C9-2EDD51BCF73C}" type="pres">
      <dgm:prSet presAssocID="{FC57A746-FF52-4F45-B17A-C58E883A8DC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E01B6CD-A250-44D2-8A66-6449DBA95791}" type="pres">
      <dgm:prSet presAssocID="{EEAF02B3-6D27-4555-8163-FE4DA6AD3E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E476C-75F9-44F1-9EA2-EBDC1CA6313A}" type="pres">
      <dgm:prSet presAssocID="{6470697C-4BFA-46CE-B2A0-236F253CC7C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0C50D3E-A999-4C3D-958A-227EA43B37F6}" type="pres">
      <dgm:prSet presAssocID="{6470697C-4BFA-46CE-B2A0-236F253CC7C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0C79258-1121-4BD9-889C-A724FAD471C1}" type="presOf" srcId="{FC57A746-FF52-4F45-B17A-C58E883A8DCB}" destId="{C4D99B24-B473-45D0-A4C9-2EDD51BCF73C}" srcOrd="1" destOrd="0" presId="urn:microsoft.com/office/officeart/2005/8/layout/cycle2"/>
    <dgm:cxn modelId="{0392606C-BA01-4FCA-8D57-6A2F68927312}" type="presOf" srcId="{962A4DEF-F232-40AF-905A-4228E7C3924E}" destId="{1A780F19-0E50-4B5B-B872-6EFB5D7ED18C}" srcOrd="0" destOrd="0" presId="urn:microsoft.com/office/officeart/2005/8/layout/cycle2"/>
    <dgm:cxn modelId="{C7741941-0805-4460-968D-1F6C886866C2}" srcId="{FEC7B8F6-C85E-4C84-98BF-CC12168CD738}" destId="{780FDFB7-8F34-47D0-845D-567E4F9693BA}" srcOrd="1" destOrd="0" parTransId="{986D29A8-674A-40B9-8473-4F15B7A5C910}" sibTransId="{52945AE6-918C-40DA-8100-E3624FD3911D}"/>
    <dgm:cxn modelId="{9DAC0979-C070-43D4-8E71-6D7BF0FC4BA6}" type="presOf" srcId="{962A4DEF-F232-40AF-905A-4228E7C3924E}" destId="{184ADCD1-2A7F-46D4-A208-792BDF63FF41}" srcOrd="1" destOrd="0" presId="urn:microsoft.com/office/officeart/2005/8/layout/cycle2"/>
    <dgm:cxn modelId="{67AE522B-74CE-4039-9790-CE5520F2B8C9}" type="presOf" srcId="{56DA1335-C452-4510-AF7E-E4B47881A76A}" destId="{1FCA2DEF-3665-411E-BDD4-A429A8209AA8}" srcOrd="1" destOrd="0" presId="urn:microsoft.com/office/officeart/2005/8/layout/cycle2"/>
    <dgm:cxn modelId="{9100980C-1A38-4DA8-9474-FD271A8BBA1C}" type="presOf" srcId="{FEC7B8F6-C85E-4C84-98BF-CC12168CD738}" destId="{F0F61E99-B1B5-4FBF-BE9F-D2331FCBAD3C}" srcOrd="0" destOrd="0" presId="urn:microsoft.com/office/officeart/2005/8/layout/cycle2"/>
    <dgm:cxn modelId="{F4B745A4-BF71-44AE-8124-A37CBDEFFC0E}" srcId="{FEC7B8F6-C85E-4C84-98BF-CC12168CD738}" destId="{730FB6D4-EDE1-475F-B92F-4D9876E473B4}" srcOrd="3" destOrd="0" parTransId="{0876C5E2-72AC-45F3-BF39-3E93176F51D9}" sibTransId="{FC57A746-FF52-4F45-B17A-C58E883A8DCB}"/>
    <dgm:cxn modelId="{4FA48CDF-1034-46AB-83FB-C2761A17B962}" type="presOf" srcId="{56DA1335-C452-4510-AF7E-E4B47881A76A}" destId="{E10E48FB-585B-4332-B236-34BAAD5EB67B}" srcOrd="0" destOrd="0" presId="urn:microsoft.com/office/officeart/2005/8/layout/cycle2"/>
    <dgm:cxn modelId="{54A62913-21FD-4597-A775-9AFDFD4834F9}" type="presOf" srcId="{780FDFB7-8F34-47D0-845D-567E4F9693BA}" destId="{4F659F40-0988-406D-BCEC-404F59AE0D2F}" srcOrd="0" destOrd="0" presId="urn:microsoft.com/office/officeart/2005/8/layout/cycle2"/>
    <dgm:cxn modelId="{A96E85F8-C999-4898-96F9-32D5B931413C}" srcId="{FEC7B8F6-C85E-4C84-98BF-CC12168CD738}" destId="{7F0E003D-4C1F-4137-BAA6-271191299ABE}" srcOrd="2" destOrd="0" parTransId="{36EEEF1D-1001-4F21-8B08-641997E041EE}" sibTransId="{56DA1335-C452-4510-AF7E-E4B47881A76A}"/>
    <dgm:cxn modelId="{A7E06D73-8A9A-4A02-A360-2AD1D6B87B1C}" srcId="{FEC7B8F6-C85E-4C84-98BF-CC12168CD738}" destId="{EEAF02B3-6D27-4555-8163-FE4DA6AD3E51}" srcOrd="4" destOrd="0" parTransId="{4B467A8F-237A-4C45-BB86-31132C21AF0B}" sibTransId="{6470697C-4BFA-46CE-B2A0-236F253CC7CF}"/>
    <dgm:cxn modelId="{ACB19D8B-D44E-49DB-A934-AAB15C907B6E}" type="presOf" srcId="{730FB6D4-EDE1-475F-B92F-4D9876E473B4}" destId="{4D65092D-A954-4CA5-8B0E-1C00E7E9E24C}" srcOrd="0" destOrd="0" presId="urn:microsoft.com/office/officeart/2005/8/layout/cycle2"/>
    <dgm:cxn modelId="{3DE90135-A947-41CA-85BD-56DDE286D342}" type="presOf" srcId="{EEAF02B3-6D27-4555-8163-FE4DA6AD3E51}" destId="{EE01B6CD-A250-44D2-8A66-6449DBA95791}" srcOrd="0" destOrd="0" presId="urn:microsoft.com/office/officeart/2005/8/layout/cycle2"/>
    <dgm:cxn modelId="{42809C33-D58E-4A8A-A838-C97B4715A9E4}" type="presOf" srcId="{7F0E003D-4C1F-4137-BAA6-271191299ABE}" destId="{E3B43A4A-F70D-40A8-AFF4-B25F93AFABC4}" srcOrd="0" destOrd="0" presId="urn:microsoft.com/office/officeart/2005/8/layout/cycle2"/>
    <dgm:cxn modelId="{47BF2927-C001-45C6-97BA-D69437ACEF75}" type="presOf" srcId="{6470697C-4BFA-46CE-B2A0-236F253CC7CF}" destId="{4ACE476C-75F9-44F1-9EA2-EBDC1CA6313A}" srcOrd="0" destOrd="0" presId="urn:microsoft.com/office/officeart/2005/8/layout/cycle2"/>
    <dgm:cxn modelId="{81244D7A-7F39-432E-8E92-6626A25B867F}" type="presOf" srcId="{52945AE6-918C-40DA-8100-E3624FD3911D}" destId="{561D03B5-F3D3-4579-8E1E-8A7CF088F54A}" srcOrd="0" destOrd="0" presId="urn:microsoft.com/office/officeart/2005/8/layout/cycle2"/>
    <dgm:cxn modelId="{DC6C9599-2379-4815-9C52-76DED76BD04D}" type="presOf" srcId="{52945AE6-918C-40DA-8100-E3624FD3911D}" destId="{AC900232-9E8F-4B9F-AB6A-E94ED50208B0}" srcOrd="1" destOrd="0" presId="urn:microsoft.com/office/officeart/2005/8/layout/cycle2"/>
    <dgm:cxn modelId="{575D7BAD-DAEE-4F3F-8DFD-8887DBC01EE5}" srcId="{FEC7B8F6-C85E-4C84-98BF-CC12168CD738}" destId="{43973CEE-792F-4DBE-9ACF-1B83E7BCAA2C}" srcOrd="0" destOrd="0" parTransId="{3B9208E2-E28B-4E3D-B748-4C056A5CDD8C}" sibTransId="{962A4DEF-F232-40AF-905A-4228E7C3924E}"/>
    <dgm:cxn modelId="{0A5C4E4B-0B92-4B38-B4F9-97F526D5838B}" type="presOf" srcId="{43973CEE-792F-4DBE-9ACF-1B83E7BCAA2C}" destId="{4E7A4AA7-8283-4478-8B0A-B7B686473F4A}" srcOrd="0" destOrd="0" presId="urn:microsoft.com/office/officeart/2005/8/layout/cycle2"/>
    <dgm:cxn modelId="{0408E69D-E341-4D2F-82BC-D10FA60485CD}" type="presOf" srcId="{FC57A746-FF52-4F45-B17A-C58E883A8DCB}" destId="{5D9800BD-4B25-46AA-B5EC-0252F346AC35}" srcOrd="0" destOrd="0" presId="urn:microsoft.com/office/officeart/2005/8/layout/cycle2"/>
    <dgm:cxn modelId="{3BF4326E-BAD9-4BFF-AABE-18A0120F605C}" type="presOf" srcId="{6470697C-4BFA-46CE-B2A0-236F253CC7CF}" destId="{F0C50D3E-A999-4C3D-958A-227EA43B37F6}" srcOrd="1" destOrd="0" presId="urn:microsoft.com/office/officeart/2005/8/layout/cycle2"/>
    <dgm:cxn modelId="{67CFD0BD-30C3-4C96-8E1D-15D958165B9D}" type="presParOf" srcId="{F0F61E99-B1B5-4FBF-BE9F-D2331FCBAD3C}" destId="{4E7A4AA7-8283-4478-8B0A-B7B686473F4A}" srcOrd="0" destOrd="0" presId="urn:microsoft.com/office/officeart/2005/8/layout/cycle2"/>
    <dgm:cxn modelId="{12721F58-5C10-418F-A6A8-F9B123443E8A}" type="presParOf" srcId="{F0F61E99-B1B5-4FBF-BE9F-D2331FCBAD3C}" destId="{1A780F19-0E50-4B5B-B872-6EFB5D7ED18C}" srcOrd="1" destOrd="0" presId="urn:microsoft.com/office/officeart/2005/8/layout/cycle2"/>
    <dgm:cxn modelId="{2A0DEC2E-69E3-4F8D-A3A5-035FF5EA1E07}" type="presParOf" srcId="{1A780F19-0E50-4B5B-B872-6EFB5D7ED18C}" destId="{184ADCD1-2A7F-46D4-A208-792BDF63FF41}" srcOrd="0" destOrd="0" presId="urn:microsoft.com/office/officeart/2005/8/layout/cycle2"/>
    <dgm:cxn modelId="{40C77D16-4638-44EC-855E-D77A3E44739D}" type="presParOf" srcId="{F0F61E99-B1B5-4FBF-BE9F-D2331FCBAD3C}" destId="{4F659F40-0988-406D-BCEC-404F59AE0D2F}" srcOrd="2" destOrd="0" presId="urn:microsoft.com/office/officeart/2005/8/layout/cycle2"/>
    <dgm:cxn modelId="{A5E3BC05-02DD-414B-8DBF-70A2E2158BC9}" type="presParOf" srcId="{F0F61E99-B1B5-4FBF-BE9F-D2331FCBAD3C}" destId="{561D03B5-F3D3-4579-8E1E-8A7CF088F54A}" srcOrd="3" destOrd="0" presId="urn:microsoft.com/office/officeart/2005/8/layout/cycle2"/>
    <dgm:cxn modelId="{273693BA-B8BC-4C1E-8C47-7EF82CF3C4B9}" type="presParOf" srcId="{561D03B5-F3D3-4579-8E1E-8A7CF088F54A}" destId="{AC900232-9E8F-4B9F-AB6A-E94ED50208B0}" srcOrd="0" destOrd="0" presId="urn:microsoft.com/office/officeart/2005/8/layout/cycle2"/>
    <dgm:cxn modelId="{F66D3211-50CF-4C7E-93EE-E5FD46C0AB87}" type="presParOf" srcId="{F0F61E99-B1B5-4FBF-BE9F-D2331FCBAD3C}" destId="{E3B43A4A-F70D-40A8-AFF4-B25F93AFABC4}" srcOrd="4" destOrd="0" presId="urn:microsoft.com/office/officeart/2005/8/layout/cycle2"/>
    <dgm:cxn modelId="{4046DD47-5D8A-4F49-AA5C-BE4FF541377D}" type="presParOf" srcId="{F0F61E99-B1B5-4FBF-BE9F-D2331FCBAD3C}" destId="{E10E48FB-585B-4332-B236-34BAAD5EB67B}" srcOrd="5" destOrd="0" presId="urn:microsoft.com/office/officeart/2005/8/layout/cycle2"/>
    <dgm:cxn modelId="{48686CAD-E585-4360-A1BB-C0523AF0E6E0}" type="presParOf" srcId="{E10E48FB-585B-4332-B236-34BAAD5EB67B}" destId="{1FCA2DEF-3665-411E-BDD4-A429A8209AA8}" srcOrd="0" destOrd="0" presId="urn:microsoft.com/office/officeart/2005/8/layout/cycle2"/>
    <dgm:cxn modelId="{6DA14375-F824-4ABB-BE5E-6DFAE34D60C0}" type="presParOf" srcId="{F0F61E99-B1B5-4FBF-BE9F-D2331FCBAD3C}" destId="{4D65092D-A954-4CA5-8B0E-1C00E7E9E24C}" srcOrd="6" destOrd="0" presId="urn:microsoft.com/office/officeart/2005/8/layout/cycle2"/>
    <dgm:cxn modelId="{977764B5-7806-4732-B486-2C0A9AB8AE1D}" type="presParOf" srcId="{F0F61E99-B1B5-4FBF-BE9F-D2331FCBAD3C}" destId="{5D9800BD-4B25-46AA-B5EC-0252F346AC35}" srcOrd="7" destOrd="0" presId="urn:microsoft.com/office/officeart/2005/8/layout/cycle2"/>
    <dgm:cxn modelId="{A2A02BE6-E902-4AB6-90A2-BC9064496FC3}" type="presParOf" srcId="{5D9800BD-4B25-46AA-B5EC-0252F346AC35}" destId="{C4D99B24-B473-45D0-A4C9-2EDD51BCF73C}" srcOrd="0" destOrd="0" presId="urn:microsoft.com/office/officeart/2005/8/layout/cycle2"/>
    <dgm:cxn modelId="{F93D575A-EA7C-4C37-8F32-52DA18E5555C}" type="presParOf" srcId="{F0F61E99-B1B5-4FBF-BE9F-D2331FCBAD3C}" destId="{EE01B6CD-A250-44D2-8A66-6449DBA95791}" srcOrd="8" destOrd="0" presId="urn:microsoft.com/office/officeart/2005/8/layout/cycle2"/>
    <dgm:cxn modelId="{9407A05D-095D-4186-BB25-1ED41A228126}" type="presParOf" srcId="{F0F61E99-B1B5-4FBF-BE9F-D2331FCBAD3C}" destId="{4ACE476C-75F9-44F1-9EA2-EBDC1CA6313A}" srcOrd="9" destOrd="0" presId="urn:microsoft.com/office/officeart/2005/8/layout/cycle2"/>
    <dgm:cxn modelId="{38F45B4B-C50C-4642-9C34-E3E4DC710FDC}" type="presParOf" srcId="{4ACE476C-75F9-44F1-9EA2-EBDC1CA6313A}" destId="{F0C50D3E-A999-4C3D-958A-227EA43B37F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A4AA7-8283-4478-8B0A-B7B686473F4A}">
      <dsp:nvSpPr>
        <dsp:cNvPr id="0" name=""/>
        <dsp:cNvSpPr/>
      </dsp:nvSpPr>
      <dsp:spPr>
        <a:xfrm>
          <a:off x="2290492" y="1312"/>
          <a:ext cx="1438814" cy="1438814"/>
        </a:xfrm>
        <a:prstGeom prst="ellipse">
          <a:avLst/>
        </a:prstGeom>
        <a:solidFill>
          <a:srgbClr val="FF0000">
            <a:alpha val="2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Analysis</a:t>
          </a:r>
          <a:endParaRPr lang="en-US" sz="2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2501201" y="212021"/>
        <a:ext cx="1017396" cy="1017396"/>
      </dsp:txXfrm>
    </dsp:sp>
    <dsp:sp modelId="{1A780F19-0E50-4B5B-B872-6EFB5D7ED18C}">
      <dsp:nvSpPr>
        <dsp:cNvPr id="0" name=""/>
        <dsp:cNvSpPr/>
      </dsp:nvSpPr>
      <dsp:spPr>
        <a:xfrm rot="2160000">
          <a:off x="3683668" y="1106137"/>
          <a:ext cx="381797" cy="485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694606" y="1169595"/>
        <a:ext cx="267258" cy="291359"/>
      </dsp:txXfrm>
    </dsp:sp>
    <dsp:sp modelId="{4F659F40-0988-406D-BCEC-404F59AE0D2F}">
      <dsp:nvSpPr>
        <dsp:cNvPr id="0" name=""/>
        <dsp:cNvSpPr/>
      </dsp:nvSpPr>
      <dsp:spPr>
        <a:xfrm>
          <a:off x="4037312" y="1270451"/>
          <a:ext cx="1438814" cy="1438814"/>
        </a:xfrm>
        <a:prstGeom prst="ellipse">
          <a:avLst/>
        </a:prstGeom>
        <a:solidFill>
          <a:srgbClr val="FFC000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65000"/>
                </a:schemeClr>
              </a:solidFill>
            </a:rPr>
            <a:t>Design</a:t>
          </a:r>
          <a:endParaRPr lang="en-US" sz="20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4248021" y="1481160"/>
        <a:ext cx="1017396" cy="1017396"/>
      </dsp:txXfrm>
    </dsp:sp>
    <dsp:sp modelId="{561D03B5-F3D3-4579-8E1E-8A7CF088F54A}">
      <dsp:nvSpPr>
        <dsp:cNvPr id="0" name=""/>
        <dsp:cNvSpPr/>
      </dsp:nvSpPr>
      <dsp:spPr>
        <a:xfrm rot="6480000">
          <a:off x="4235546" y="2763536"/>
          <a:ext cx="381797" cy="485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310513" y="2806189"/>
        <a:ext cx="267258" cy="291359"/>
      </dsp:txXfrm>
    </dsp:sp>
    <dsp:sp modelId="{E3B43A4A-F70D-40A8-AFF4-B25F93AFABC4}">
      <dsp:nvSpPr>
        <dsp:cNvPr id="0" name=""/>
        <dsp:cNvSpPr/>
      </dsp:nvSpPr>
      <dsp:spPr>
        <a:xfrm>
          <a:off x="3370086" y="3323960"/>
          <a:ext cx="1438814" cy="1438814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</a:t>
          </a:r>
          <a:endParaRPr lang="en-US" sz="2000" kern="1200" dirty="0"/>
        </a:p>
      </dsp:txBody>
      <dsp:txXfrm>
        <a:off x="3580795" y="3534669"/>
        <a:ext cx="1017396" cy="1017396"/>
      </dsp:txXfrm>
    </dsp:sp>
    <dsp:sp modelId="{E10E48FB-585B-4332-B236-34BAAD5EB67B}">
      <dsp:nvSpPr>
        <dsp:cNvPr id="0" name=""/>
        <dsp:cNvSpPr/>
      </dsp:nvSpPr>
      <dsp:spPr>
        <a:xfrm rot="10800000">
          <a:off x="2829806" y="3800568"/>
          <a:ext cx="381797" cy="485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944345" y="3897688"/>
        <a:ext cx="267258" cy="291359"/>
      </dsp:txXfrm>
    </dsp:sp>
    <dsp:sp modelId="{4D65092D-A954-4CA5-8B0E-1C00E7E9E24C}">
      <dsp:nvSpPr>
        <dsp:cNvPr id="0" name=""/>
        <dsp:cNvSpPr/>
      </dsp:nvSpPr>
      <dsp:spPr>
        <a:xfrm>
          <a:off x="1210898" y="3323960"/>
          <a:ext cx="1438814" cy="1438814"/>
        </a:xfrm>
        <a:prstGeom prst="ellipse">
          <a:avLst/>
        </a:prstGeom>
        <a:solidFill>
          <a:srgbClr val="00B0F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Implement</a:t>
          </a:r>
          <a:endParaRPr lang="en-US" sz="1700" kern="1200" dirty="0"/>
        </a:p>
      </dsp:txBody>
      <dsp:txXfrm>
        <a:off x="1421607" y="3534669"/>
        <a:ext cx="1017396" cy="1017396"/>
      </dsp:txXfrm>
    </dsp:sp>
    <dsp:sp modelId="{5D9800BD-4B25-46AA-B5EC-0252F346AC35}">
      <dsp:nvSpPr>
        <dsp:cNvPr id="0" name=""/>
        <dsp:cNvSpPr/>
      </dsp:nvSpPr>
      <dsp:spPr>
        <a:xfrm rot="15120000">
          <a:off x="1409133" y="2784090"/>
          <a:ext cx="381797" cy="485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484100" y="2935677"/>
        <a:ext cx="267258" cy="291359"/>
      </dsp:txXfrm>
    </dsp:sp>
    <dsp:sp modelId="{EE01B6CD-A250-44D2-8A66-6449DBA95791}">
      <dsp:nvSpPr>
        <dsp:cNvPr id="0" name=""/>
        <dsp:cNvSpPr/>
      </dsp:nvSpPr>
      <dsp:spPr>
        <a:xfrm>
          <a:off x="543673" y="1270451"/>
          <a:ext cx="1438814" cy="1438814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Evaluate</a:t>
          </a:r>
          <a:endParaRPr lang="en-US" sz="2000" kern="1200" dirty="0"/>
        </a:p>
      </dsp:txBody>
      <dsp:txXfrm>
        <a:off x="754382" y="1481160"/>
        <a:ext cx="1017396" cy="1017396"/>
      </dsp:txXfrm>
    </dsp:sp>
    <dsp:sp modelId="{4ACE476C-75F9-44F1-9EA2-EBDC1CA6313A}">
      <dsp:nvSpPr>
        <dsp:cNvPr id="0" name=""/>
        <dsp:cNvSpPr/>
      </dsp:nvSpPr>
      <dsp:spPr>
        <a:xfrm rot="19440000">
          <a:off x="1936849" y="1118840"/>
          <a:ext cx="381797" cy="4855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47787" y="1249622"/>
        <a:ext cx="267258" cy="291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7A269-CBB1-4171-A252-588CD695ED02}" type="datetimeFigureOut">
              <a:rPr lang="en-US" smtClean="0"/>
              <a:t>2015/11/26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 rot="16200000">
            <a:off x="6132513" y="8574087"/>
            <a:ext cx="573087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2939-79D4-4967-B2CB-7EFE83E044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82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0CC27-9A86-4535-A002-2054F8085803}" type="datetimeFigureOut">
              <a:rPr lang="en-US" smtClean="0"/>
              <a:t>2015/11/26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4BE4D-A33B-4D73-8610-FEA906EE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4BE4D-A33B-4D73-8610-FEA906EE11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4BE4D-A33B-4D73-8610-FEA906EE11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0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373F-74E4-4AA6-B398-B59F021AEA4E}" type="datetime1">
              <a:rPr lang="en-US" smtClean="0"/>
              <a:t>2015/11/26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CD78-EB64-4D48-9478-70CF5B6138C4}" type="datetime1">
              <a:rPr lang="en-US" smtClean="0"/>
              <a:t>2015/11/26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469-B423-412E-B052-52CB3ADEEE79}" type="datetime1">
              <a:rPr lang="en-US" smtClean="0"/>
              <a:t>2015/11/26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71F3-F7F4-402C-9CC0-1D1B0378FC27}" type="datetime1">
              <a:rPr lang="en-US" smtClean="0"/>
              <a:t>2015/11/26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91408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76400"/>
            <a:ext cx="7696200" cy="4449764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400" b="0"/>
            </a:lvl1pPr>
            <a:lvl2pPr>
              <a:defRPr/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92E-D02D-43D8-B2D8-B45920F12962}" type="datetime1">
              <a:rPr lang="en-US" smtClean="0"/>
              <a:t>2015/11/26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0342"/>
            <a:ext cx="3429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29921" cy="365125"/>
          </a:xfrm>
        </p:spPr>
        <p:txBody>
          <a:bodyPr/>
          <a:lstStyle>
            <a:lvl1pPr>
              <a:defRPr sz="1800"/>
            </a:lvl1pPr>
          </a:lstStyle>
          <a:p>
            <a:fld id="{54D5B694-C605-47C0-B0DF-77BE247353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66800"/>
            <a:ext cx="7696200" cy="381000"/>
          </a:xfrm>
        </p:spPr>
        <p:txBody>
          <a:bodyPr>
            <a:noAutofit/>
          </a:bodyPr>
          <a:lstStyle>
            <a:lvl1pPr>
              <a:defRPr sz="2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91408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92E-D02D-43D8-B2D8-B45920F12962}" type="datetime1">
              <a:rPr lang="en-US" smtClean="0"/>
              <a:t>2015/11/26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0342"/>
            <a:ext cx="3429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29921" cy="365125"/>
          </a:xfrm>
        </p:spPr>
        <p:txBody>
          <a:bodyPr/>
          <a:lstStyle>
            <a:lvl1pPr>
              <a:defRPr sz="1800"/>
            </a:lvl1pPr>
          </a:lstStyle>
          <a:p>
            <a:fld id="{54D5B694-C605-47C0-B0DF-77BE247353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43000"/>
            <a:ext cx="7696200" cy="381000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600200"/>
            <a:ext cx="7696200" cy="449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88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title style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4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FF049-F041-417A-BD12-C677DE1D63DD}" type="datetime1">
              <a:rPr lang="en-US" smtClean="0"/>
              <a:t>2015/11/26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39F1-1373-4D51-93D8-D8ED4414FDB5}" type="datetime1">
              <a:rPr lang="en-US" smtClean="0"/>
              <a:t>2015/11/26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8F9E-2E92-4F9A-9573-7E1978177F41}" type="datetime1">
              <a:rPr lang="en-US" smtClean="0"/>
              <a:t>2015/11/26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EF24-9486-4956-9677-7C2BF9EDB9D8}" type="datetime1">
              <a:rPr lang="en-US" smtClean="0"/>
              <a:t>2015/11/26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54A5-2F2F-4D93-A6E2-5B7C00836CC0}" type="datetime1">
              <a:rPr lang="en-US" smtClean="0"/>
              <a:t>2015/11/26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238F-5F01-44B6-8BA8-86A34A681911}" type="datetime1">
              <a:rPr lang="en-US" smtClean="0"/>
              <a:t>2015/11/26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8D62B34-0102-4671-90B9-2C93A18AA2F8}" type="datetime1">
              <a:rPr lang="en-US" smtClean="0"/>
              <a:t>2015/11/26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Page |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4D5B694-C605-47C0-B0DF-77BE247353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68580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Course: </a:t>
            </a:r>
            <a:r>
              <a:rPr lang="en-US" i="1" dirty="0" smtClean="0"/>
              <a:t>Action </a:t>
            </a:r>
            <a:r>
              <a:rPr lang="en-US" i="1" dirty="0"/>
              <a:t>Planning for the 12 Dimensions of Your Successful Food Service Business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BY Joanne Deitsch</a:t>
            </a:r>
          </a:p>
          <a:p>
            <a:r>
              <a:rPr lang="en-US" dirty="0"/>
              <a:t>DETT 607 Section </a:t>
            </a:r>
            <a:r>
              <a:rPr lang="en-US" dirty="0" smtClean="0"/>
              <a:t>9040</a:t>
            </a:r>
            <a:br>
              <a:rPr lang="en-US" dirty="0" smtClean="0"/>
            </a:br>
            <a:r>
              <a:rPr lang="en-US" dirty="0" smtClean="0"/>
              <a:t>Assignment </a:t>
            </a:r>
            <a:r>
              <a:rPr lang="en-US" dirty="0"/>
              <a:t>5</a:t>
            </a:r>
            <a:r>
              <a:rPr lang="en-US" dirty="0" smtClean="0"/>
              <a:t>: PROJECT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29-November-2015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603121" cy="15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[1 of 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AMCC requires approval from Food Business 101</a:t>
            </a:r>
          </a:p>
          <a:p>
            <a:pPr lvl="1"/>
            <a:r>
              <a:rPr lang="en-US" dirty="0" smtClean="0"/>
              <a:t>If approved, Food Business 101 and AMCC will create/sign a Statement of Work in the amount of $32,392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r>
              <a:rPr lang="en-US" dirty="0" smtClean="0"/>
              <a:t>If approval is not obtained:</a:t>
            </a:r>
          </a:p>
          <a:p>
            <a:pPr lvl="1"/>
            <a:r>
              <a:rPr lang="en-US" dirty="0" smtClean="0"/>
              <a:t>AMCC will turn over materials created to date to Food Business 101 </a:t>
            </a:r>
          </a:p>
          <a:p>
            <a:pPr lvl="1"/>
            <a:r>
              <a:rPr lang="en-US" dirty="0" smtClean="0"/>
              <a:t>No further action will be taken by the AMCC team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Resource Allocation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11328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[2 of 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Subject Matter Expert has competing priorities and will unavailable for 4 weeks during the completion of course development</a:t>
            </a:r>
          </a:p>
          <a:p>
            <a:r>
              <a:rPr lang="en-US" dirty="0" smtClean="0"/>
              <a:t>Unless another Subject Matter Expert is assigned, AMCC will be unable to progress with the project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Subject Matter Availability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11328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[3 of 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Free Moodle Classroom will work for the pilot</a:t>
            </a:r>
          </a:p>
          <a:p>
            <a:r>
              <a:rPr lang="en-US" dirty="0" smtClean="0"/>
              <a:t>However, with a limitation of only 50 users maximum and 200Mb disk space, </a:t>
            </a:r>
            <a:r>
              <a:rPr lang="en-US" dirty="0"/>
              <a:t>this is not a sustainable </a:t>
            </a:r>
            <a:r>
              <a:rPr lang="en-US" dirty="0" smtClean="0"/>
              <a:t>solution for the future</a:t>
            </a:r>
            <a:endParaRPr lang="en-US" dirty="0"/>
          </a:p>
          <a:p>
            <a:pPr lvl="1"/>
            <a:r>
              <a:rPr lang="en-US" dirty="0" smtClean="0"/>
              <a:t>https</a:t>
            </a:r>
            <a:r>
              <a:rPr lang="en-US" dirty="0"/>
              <a:t>://moodle.com/cloud/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Course Environment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11328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[1 of 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Resource Allocation</a:t>
            </a:r>
          </a:p>
          <a:p>
            <a:pPr lvl="1"/>
            <a:r>
              <a:rPr lang="en-US" dirty="0" smtClean="0"/>
              <a:t>AMCC recommends the approval the additional resource allocation</a:t>
            </a:r>
          </a:p>
          <a:p>
            <a:pPr lvl="1"/>
            <a:r>
              <a:rPr lang="en-US" dirty="0" smtClean="0"/>
              <a:t>This recommendation supports the mission of Food Business 101</a:t>
            </a:r>
          </a:p>
          <a:p>
            <a:r>
              <a:rPr lang="en-US" dirty="0" smtClean="0"/>
              <a:t>Subject Matter Availability</a:t>
            </a:r>
          </a:p>
          <a:p>
            <a:pPr lvl="1"/>
            <a:r>
              <a:rPr lang="en-US" dirty="0" smtClean="0"/>
              <a:t>If a replacement is found, the 18 week timeline can stand</a:t>
            </a:r>
          </a:p>
          <a:p>
            <a:pPr lvl="1"/>
            <a:r>
              <a:rPr lang="en-US" dirty="0" smtClean="0"/>
              <a:t>Otherwise, an additional 4 weeks will be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2" y="0"/>
            <a:ext cx="2281844" cy="16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[2 of 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Course Environment</a:t>
            </a:r>
          </a:p>
          <a:p>
            <a:pPr lvl="1"/>
            <a:r>
              <a:rPr lang="en-US" dirty="0" smtClean="0"/>
              <a:t>Use the free class room environment for the pilot</a:t>
            </a:r>
          </a:p>
          <a:p>
            <a:pPr marL="695325" lvl="2"/>
            <a:r>
              <a:rPr lang="en-US" dirty="0" smtClean="0"/>
              <a:t>To ensure the viability of </a:t>
            </a:r>
            <a:r>
              <a:rPr lang="en-US" smtClean="0"/>
              <a:t>the project</a:t>
            </a:r>
          </a:p>
          <a:p>
            <a:pPr lvl="1"/>
            <a:r>
              <a:rPr lang="en-US" dirty="0" smtClean="0"/>
              <a:t>AMCC will investigate Moodle Partners for hosting options and provide a separate recommendation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2" y="0"/>
            <a:ext cx="2281844" cy="16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In keeping with Food Business 101 mandates, it is recommended  that the resource allocation be approved</a:t>
            </a:r>
          </a:p>
          <a:p>
            <a:r>
              <a:rPr lang="en-US" dirty="0" smtClean="0"/>
              <a:t>18 weeks are needed to complete course development/testing</a:t>
            </a:r>
          </a:p>
          <a:p>
            <a:pPr lvl="1"/>
            <a:r>
              <a:rPr lang="en-US" dirty="0" smtClean="0"/>
              <a:t>22 weeks are needed, if an additional subject matter expert is not available</a:t>
            </a:r>
          </a:p>
          <a:p>
            <a:r>
              <a:rPr lang="en-US" dirty="0" smtClean="0"/>
              <a:t>The Moodle Cloud free environment is recommended for the pilot</a:t>
            </a:r>
          </a:p>
          <a:p>
            <a:pPr lvl="1"/>
            <a:r>
              <a:rPr lang="en-US" dirty="0" smtClean="0"/>
              <a:t>To ensure course viability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24001"/>
            <a:ext cx="5638800" cy="49168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L, H. (</a:t>
            </a:r>
            <a:r>
              <a:rPr lang="en-US" dirty="0" err="1" smtClean="0"/>
              <a:t>n.d.</a:t>
            </a:r>
            <a:r>
              <a:rPr lang="en-US" dirty="0" smtClean="0"/>
              <a:t>). Blue pass 2 [Digital Image]. </a:t>
            </a:r>
            <a:r>
              <a:rPr lang="en-US" dirty="0"/>
              <a:t>Retrieved </a:t>
            </a:r>
            <a:r>
              <a:rPr lang="en-US" dirty="0" smtClean="0"/>
              <a:t>from http</a:t>
            </a:r>
            <a:r>
              <a:rPr lang="en-US" dirty="0"/>
              <a:t>://</a:t>
            </a:r>
            <a:r>
              <a:rPr lang="en-US" dirty="0" smtClean="0"/>
              <a:t>www.freeimages.com/photo/blue-pass-2-1196199</a:t>
            </a:r>
          </a:p>
          <a:p>
            <a:pPr marL="0" indent="0">
              <a:buNone/>
            </a:pPr>
            <a:r>
              <a:rPr lang="en-US" dirty="0" err="1" smtClean="0"/>
              <a:t>Michelini</a:t>
            </a:r>
            <a:r>
              <a:rPr lang="en-US" dirty="0" smtClean="0"/>
              <a:t>, M. (2003). Compass [Digital Image]. Retrieved </a:t>
            </a:r>
            <a:r>
              <a:rPr lang="en-US" dirty="0"/>
              <a:t>from http://</a:t>
            </a:r>
            <a:r>
              <a:rPr lang="en-US" dirty="0" smtClean="0"/>
              <a:t>www.freeimages.com/photo/compass-1422822</a:t>
            </a:r>
          </a:p>
          <a:p>
            <a:pPr marL="0" indent="0">
              <a:buNone/>
            </a:pPr>
            <a:r>
              <a:rPr lang="en-US" dirty="0" err="1" smtClean="0"/>
              <a:t>Ziga</a:t>
            </a:r>
            <a:r>
              <a:rPr lang="en-US" dirty="0" smtClean="0"/>
              <a:t>. (2000). Navigation [Digital Image]. Retrieved </a:t>
            </a:r>
            <a:r>
              <a:rPr lang="en-US" dirty="0"/>
              <a:t>from http://www.freeimages.com/photo/navigation-1459802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Images shown in order of appearance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4" y="1524000"/>
            <a:ext cx="1871228" cy="1452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8" y="4876800"/>
            <a:ext cx="2113280" cy="1584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8" y="2976799"/>
            <a:ext cx="1169601" cy="15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1"/>
            <a:ext cx="5638800" cy="484063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Cornejo</a:t>
            </a:r>
            <a:r>
              <a:rPr lang="en-US" dirty="0" smtClean="0"/>
              <a:t>, S. (2002). Legos people group [Digital Image]. </a:t>
            </a:r>
            <a:r>
              <a:rPr lang="en-US" dirty="0"/>
              <a:t>Retrieved from http://</a:t>
            </a:r>
            <a:r>
              <a:rPr lang="en-US" dirty="0" smtClean="0"/>
              <a:t>www.freeimages.com/photo/legos-people-group-1240136</a:t>
            </a:r>
          </a:p>
          <a:p>
            <a:pPr marL="0" indent="0">
              <a:buNone/>
            </a:pPr>
            <a:r>
              <a:rPr lang="en-US" dirty="0" err="1" smtClean="0"/>
              <a:t>Hol</a:t>
            </a:r>
            <a:r>
              <a:rPr lang="en-US" dirty="0" smtClean="0"/>
              <a:t>, M. (2004). Fence 1 [Digital Image]. Retrieved </a:t>
            </a:r>
            <a:r>
              <a:rPr lang="en-US" dirty="0"/>
              <a:t>from http://</a:t>
            </a:r>
            <a:r>
              <a:rPr lang="en-US" dirty="0" smtClean="0"/>
              <a:t>www.freeimages.com/photo/fence-1-1496842</a:t>
            </a:r>
          </a:p>
          <a:p>
            <a:pPr marL="0" indent="0">
              <a:buNone/>
            </a:pPr>
            <a:r>
              <a:rPr lang="en-US" dirty="0" err="1" smtClean="0"/>
              <a:t>Borysewicz</a:t>
            </a:r>
            <a:r>
              <a:rPr lang="en-US" dirty="0" smtClean="0"/>
              <a:t>, J. (2006). Team work [Digital Image]. </a:t>
            </a:r>
            <a:r>
              <a:rPr lang="en-US" dirty="0"/>
              <a:t>Retrieved from http://www.freeimages.com/photo/team-work-1515347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Images shown in order of appearance [Continued]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6" y="3211068"/>
            <a:ext cx="2113280" cy="1584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4" y="4953000"/>
            <a:ext cx="2281844" cy="1630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4" y="1447800"/>
            <a:ext cx="2340864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5638800" cy="4764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Simon, S. </a:t>
            </a:r>
            <a:r>
              <a:rPr lang="en-US" smtClean="0"/>
              <a:t>(2001). </a:t>
            </a:r>
            <a:r>
              <a:rPr lang="en-US" dirty="0" smtClean="0"/>
              <a:t>End of holidays [Digital </a:t>
            </a:r>
            <a:r>
              <a:rPr lang="en-US" dirty="0"/>
              <a:t>Image]. Retrieved from http://www.freeimages.com/photo/end-of-holidays-1504858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Images shown in order of appearance [Continued]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A Mythical Consulting Company (AMCC), working for Food Business 101, recommended the  development of the course:  </a:t>
            </a:r>
            <a:r>
              <a:rPr lang="en-US" i="1" dirty="0" smtClean="0"/>
              <a:t>Action </a:t>
            </a:r>
            <a:r>
              <a:rPr lang="en-US" i="1" dirty="0"/>
              <a:t>Planning for the 12 Dimensions of Your Successful Food Service Business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Food Business 101 Subject Matter Expert: Dennis Stephens</a:t>
            </a:r>
          </a:p>
          <a:p>
            <a:r>
              <a:rPr lang="en-US" dirty="0" smtClean="0"/>
              <a:t>AMCC Project Manager &amp; Instructional Designer: </a:t>
            </a:r>
            <a:br>
              <a:rPr lang="en-US" dirty="0" smtClean="0"/>
            </a:br>
            <a:r>
              <a:rPr lang="en-US" dirty="0" smtClean="0"/>
              <a:t>Joanne Deitsch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13696"/>
            <a:ext cx="1871228" cy="14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purpose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Food Business 101 asked AMCC to complete a storyboard as a proof of concept</a:t>
            </a:r>
          </a:p>
          <a:p>
            <a:r>
              <a:rPr lang="en-US" dirty="0" smtClean="0"/>
              <a:t>If Food Business 101 would like AMCC to complete the pilot project, additional funding and resources must be approved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809"/>
            <a:ext cx="1169601" cy="15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 [1 of2]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Graphic Representation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graphicFrame>
        <p:nvGraphicFramePr>
          <p:cNvPr id="20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637004"/>
              </p:ext>
            </p:extLst>
          </p:nvPr>
        </p:nvGraphicFramePr>
        <p:xfrm>
          <a:off x="2133600" y="1676400"/>
          <a:ext cx="6019800" cy="47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11328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 [2 of 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/>
          <a:lstStyle/>
          <a:p>
            <a:r>
              <a:rPr lang="en-US" dirty="0" smtClean="0"/>
              <a:t>AMCC has completed the Analysis  phase</a:t>
            </a:r>
          </a:p>
          <a:p>
            <a:r>
              <a:rPr lang="en-US" dirty="0" smtClean="0"/>
              <a:t>AMCC has started the Design phase</a:t>
            </a:r>
          </a:p>
          <a:p>
            <a:pPr lvl="1"/>
            <a:r>
              <a:rPr lang="en-US" dirty="0" smtClean="0"/>
              <a:t>4 of 14 modules still require design</a:t>
            </a:r>
          </a:p>
          <a:p>
            <a:r>
              <a:rPr lang="en-US" dirty="0" smtClean="0"/>
              <a:t>Implementation and Evaluation phases still need to be completed</a:t>
            </a:r>
          </a:p>
          <a:p>
            <a:r>
              <a:rPr lang="en-US" dirty="0" smtClean="0"/>
              <a:t>More resources and funds are needed to complete the project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0"/>
            <a:ext cx="211328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Resources required to complete</a:t>
            </a:r>
            <a:br>
              <a:rPr lang="en-US" sz="2700" dirty="0" smtClean="0"/>
            </a:br>
            <a:r>
              <a:rPr lang="en-US" sz="2700" dirty="0" smtClean="0"/>
              <a:t>project [1 of 3]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Project Manager</a:t>
            </a:r>
          </a:p>
          <a:p>
            <a:pPr lvl="1"/>
            <a:r>
              <a:rPr lang="en-US" dirty="0" smtClean="0"/>
              <a:t>Creates </a:t>
            </a:r>
            <a:r>
              <a:rPr lang="en-US" dirty="0"/>
              <a:t>project plan</a:t>
            </a:r>
          </a:p>
          <a:p>
            <a:pPr lvl="1"/>
            <a:r>
              <a:rPr lang="en-US" dirty="0" smtClean="0"/>
              <a:t>Coordinates all project activities and costs</a:t>
            </a:r>
          </a:p>
          <a:p>
            <a:pPr lvl="1"/>
            <a:r>
              <a:rPr lang="en-US" dirty="0" smtClean="0"/>
              <a:t>Obtains copyright e-print and derivative permissions to stimulus content from authors/owners</a:t>
            </a:r>
          </a:p>
          <a:p>
            <a:pPr lvl="1"/>
            <a:r>
              <a:rPr lang="en-US" dirty="0" smtClean="0"/>
              <a:t>Contracts additional vendors to create derivative material from the source stimulus content</a:t>
            </a:r>
          </a:p>
          <a:p>
            <a:pPr lvl="1"/>
            <a:r>
              <a:rPr lang="en-US" dirty="0" smtClean="0"/>
              <a:t>Pays any invoices/fees</a:t>
            </a:r>
          </a:p>
          <a:p>
            <a:r>
              <a:rPr lang="en-US" dirty="0" smtClean="0"/>
              <a:t>Instructional Designer</a:t>
            </a:r>
          </a:p>
          <a:p>
            <a:pPr lvl="1"/>
            <a:r>
              <a:rPr lang="en-US" dirty="0" smtClean="0"/>
              <a:t>Complete storyboard design for the remaining 10 modules including graphic selection</a:t>
            </a:r>
          </a:p>
          <a:p>
            <a:pPr lvl="1"/>
            <a:r>
              <a:rPr lang="en-US" dirty="0" smtClean="0"/>
              <a:t>Tests the course in the Moodle class room</a:t>
            </a:r>
          </a:p>
          <a:p>
            <a:r>
              <a:rPr lang="en-US" dirty="0" smtClean="0"/>
              <a:t>Course Developer</a:t>
            </a:r>
          </a:p>
          <a:p>
            <a:pPr lvl="1"/>
            <a:r>
              <a:rPr lang="en-US" dirty="0" smtClean="0"/>
              <a:t>Populate Moodle Cloud class room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AMCC Roles and Responsibilities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340864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Resources required to complete</a:t>
            </a:r>
            <a:br>
              <a:rPr lang="en-US" sz="2700" dirty="0" smtClean="0"/>
            </a:br>
            <a:r>
              <a:rPr lang="en-US" sz="2700" dirty="0" smtClean="0"/>
              <a:t>project [2 of 3]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Project Manager (16.4 FT Weeks)</a:t>
            </a:r>
          </a:p>
          <a:p>
            <a:pPr lvl="1"/>
            <a:r>
              <a:rPr lang="en-US" dirty="0" smtClean="0"/>
              <a:t>20 hours for 16.4 weeks</a:t>
            </a:r>
          </a:p>
          <a:p>
            <a:pPr lvl="1"/>
            <a:r>
              <a:rPr lang="en-US" dirty="0" smtClean="0"/>
              <a:t>Total 328 hours @ $60/hour = $19,680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Instructional Designer (15 FT Weeks)</a:t>
            </a:r>
          </a:p>
          <a:p>
            <a:pPr lvl="1"/>
            <a:r>
              <a:rPr lang="en-US" dirty="0" smtClean="0"/>
              <a:t>10 modules @ 6 hour per module</a:t>
            </a:r>
          </a:p>
          <a:p>
            <a:pPr lvl="1"/>
            <a:r>
              <a:rPr lang="en-US" dirty="0" smtClean="0"/>
              <a:t>Total 60 hours @ $50/hour = $3,000</a:t>
            </a:r>
          </a:p>
          <a:p>
            <a:pPr lvl="1"/>
            <a:r>
              <a:rPr lang="en-US" dirty="0" smtClean="0"/>
              <a:t>Add in testing time of 24 hours @ $50/hour = $1,200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Course Developer (1.4 FT Weeks)</a:t>
            </a:r>
          </a:p>
          <a:p>
            <a:pPr lvl="1"/>
            <a:r>
              <a:rPr lang="en-US" dirty="0" smtClean="0"/>
              <a:t>14 modules @ 4 hours per module</a:t>
            </a:r>
          </a:p>
          <a:p>
            <a:pPr lvl="1"/>
            <a:r>
              <a:rPr lang="en-US" dirty="0" smtClean="0"/>
              <a:t>Total 56 hours @ $25 hour = $1,400</a:t>
            </a:r>
            <a:br>
              <a:rPr lang="en-US" dirty="0" smtClean="0"/>
            </a:br>
            <a:endParaRPr lang="en-US" dirty="0" smtClean="0"/>
          </a:p>
          <a:p>
            <a:pPr marL="274320" lvl="1" indent="0" algn="r">
              <a:buNone/>
            </a:pPr>
            <a:r>
              <a:rPr lang="en-US" b="1" dirty="0" smtClean="0"/>
              <a:t>Total Human Resources Costs: $25,280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Human Resource Costs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340864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 smtClean="0"/>
              <a:t>Resources required to complete</a:t>
            </a:r>
            <a:br>
              <a:rPr lang="en-US" sz="2700" dirty="0" smtClean="0"/>
            </a:br>
            <a:r>
              <a:rPr lang="en-US" sz="2700" dirty="0" smtClean="0"/>
              <a:t>project [3 of 3]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399"/>
            <a:ext cx="6019800" cy="47644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14 images @ $33 each = $462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Copyright </a:t>
            </a:r>
            <a:r>
              <a:rPr lang="en-US" dirty="0" err="1" smtClean="0"/>
              <a:t>eprint</a:t>
            </a:r>
            <a:r>
              <a:rPr lang="en-US" dirty="0" smtClean="0"/>
              <a:t> and derivative fees</a:t>
            </a:r>
          </a:p>
          <a:p>
            <a:pPr lvl="1"/>
            <a:r>
              <a:rPr lang="en-US" dirty="0" smtClean="0"/>
              <a:t>2 articles per module</a:t>
            </a:r>
          </a:p>
          <a:p>
            <a:pPr lvl="1"/>
            <a:r>
              <a:rPr lang="en-US" dirty="0" smtClean="0"/>
              <a:t>14 modules @ 2 each @ $25 each = $700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Transcription Services (to create transcripts)</a:t>
            </a:r>
            <a:endParaRPr lang="en-US" dirty="0"/>
          </a:p>
          <a:p>
            <a:pPr lvl="1"/>
            <a:r>
              <a:rPr lang="en-US" dirty="0" smtClean="0"/>
              <a:t>1 article </a:t>
            </a:r>
            <a:r>
              <a:rPr lang="en-US" dirty="0"/>
              <a:t>per </a:t>
            </a:r>
            <a:r>
              <a:rPr lang="en-US" dirty="0" smtClean="0"/>
              <a:t>module to be transcribed</a:t>
            </a:r>
            <a:endParaRPr lang="en-US" dirty="0"/>
          </a:p>
          <a:p>
            <a:pPr lvl="1"/>
            <a:r>
              <a:rPr lang="en-US" dirty="0"/>
              <a:t>14 modules </a:t>
            </a:r>
            <a:r>
              <a:rPr lang="en-US" dirty="0" smtClean="0"/>
              <a:t>@ 10  minutes  per @ $1 each minute = $140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Audio Narration Services (to create podcasts)</a:t>
            </a:r>
            <a:endParaRPr lang="en-US" dirty="0"/>
          </a:p>
          <a:p>
            <a:pPr lvl="1"/>
            <a:r>
              <a:rPr lang="en-US" dirty="0" smtClean="0"/>
              <a:t>1 articles per </a:t>
            </a:r>
            <a:r>
              <a:rPr lang="en-US" dirty="0"/>
              <a:t>module</a:t>
            </a:r>
          </a:p>
          <a:p>
            <a:pPr lvl="1"/>
            <a:r>
              <a:rPr lang="en-US" dirty="0"/>
              <a:t>14 modules </a:t>
            </a:r>
            <a:r>
              <a:rPr lang="en-US" dirty="0" smtClean="0"/>
              <a:t>@$415 </a:t>
            </a:r>
            <a:r>
              <a:rPr lang="en-US" dirty="0"/>
              <a:t>each </a:t>
            </a:r>
            <a:r>
              <a:rPr lang="en-US" dirty="0" smtClean="0"/>
              <a:t> article (~5,000 words each)  = $5,810</a:t>
            </a:r>
            <a:br>
              <a:rPr lang="en-US" dirty="0" smtClean="0"/>
            </a:br>
            <a:endParaRPr lang="en-US" dirty="0" smtClean="0"/>
          </a:p>
          <a:p>
            <a:pPr marL="274320" lvl="1" indent="0" algn="r">
              <a:buNone/>
            </a:pPr>
            <a:r>
              <a:rPr lang="en-US" b="1" dirty="0" smtClean="0"/>
              <a:t>Total Digital Resources Costs: $7.112</a:t>
            </a:r>
          </a:p>
          <a:p>
            <a:pPr marL="0" lvl="1" indent="0" algn="r">
              <a:spcAft>
                <a:spcPts val="600"/>
              </a:spcAft>
              <a:buNone/>
            </a:pPr>
            <a:r>
              <a:rPr lang="en-US" b="1" dirty="0"/>
              <a:t>Total </a:t>
            </a:r>
            <a:r>
              <a:rPr lang="en-US" b="1" dirty="0" smtClean="0"/>
              <a:t>AMCC Costs</a:t>
            </a:r>
            <a:r>
              <a:rPr lang="en-US" b="1" dirty="0"/>
              <a:t>: </a:t>
            </a:r>
            <a:r>
              <a:rPr lang="en-US" b="1" dirty="0" smtClean="0"/>
              <a:t>$32,392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Digital Resources Costs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340864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TASK SCHEDULE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565770"/>
              </p:ext>
            </p:extLst>
          </p:nvPr>
        </p:nvGraphicFramePr>
        <p:xfrm>
          <a:off x="2133600" y="1600200"/>
          <a:ext cx="6019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Project Kick-Off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Manager creates project plan</a:t>
                      </a:r>
                      <a:endParaRPr lang="en-US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1 -  18</a:t>
                      </a:r>
                      <a:endParaRPr lang="en-US" dirty="0"/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Project Manager: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Coordinates all activities of</a:t>
                      </a:r>
                      <a:r>
                        <a:rPr lang="en-US" baseline="0" dirty="0" smtClean="0"/>
                        <a:t> Instructional Designer,  Course Developer, and vendors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Contacts copyright</a:t>
                      </a:r>
                      <a:r>
                        <a:rPr lang="en-US" baseline="0" dirty="0" smtClean="0"/>
                        <a:t> holders to obtain e-print &amp; derivative permissions to source 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Contracts and works with vendors to create derivative material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Pays </a:t>
                      </a:r>
                      <a:r>
                        <a:rPr lang="en-US" baseline="0" dirty="0" smtClean="0"/>
                        <a:t>all invoices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Contacts Moodle Partners for pricing information</a:t>
                      </a:r>
                      <a:endParaRPr lang="en-US" dirty="0" smtClean="0"/>
                    </a:p>
                  </a:txBody>
                  <a:tcPr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1 - 16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Instructional Designer completes  Storyboard including graphics</a:t>
                      </a:r>
                      <a:endParaRPr lang="en-US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16 - 17</a:t>
                      </a:r>
                      <a:endParaRPr lang="en-US" dirty="0"/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Course Developer populates Moodle Classroom</a:t>
                      </a:r>
                      <a:endParaRPr lang="en-US" dirty="0" smtClean="0"/>
                    </a:p>
                  </a:txBody>
                  <a:tcPr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Instructional Designer</a:t>
                      </a:r>
                      <a:r>
                        <a:rPr lang="en-US" baseline="0" dirty="0" smtClean="0"/>
                        <a:t> tests course functionality</a:t>
                      </a:r>
                      <a:endParaRPr lang="en-US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B694-C605-47C0-B0DF-77BE247353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3176" y="1826218"/>
            <a:ext cx="1676400" cy="533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Identification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3176" y="2346702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3176" y="2882685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Status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93176" y="3418668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293176" y="3954651"/>
            <a:ext cx="1676400" cy="535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93176" y="4490634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93176" y="5026617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Recommendations</a:t>
            </a:r>
            <a:endParaRPr lang="en-US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3176" y="5562600"/>
            <a:ext cx="1676400" cy="53598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906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2360</TotalTime>
  <Words>978</Words>
  <Application>Microsoft Office PowerPoint</Application>
  <PresentationFormat>On-screen Show (4:3)</PresentationFormat>
  <Paragraphs>266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PROJECT PLAN</vt:lpstr>
      <vt:lpstr>Project Identification</vt:lpstr>
      <vt:lpstr>Statement of purpose</vt:lpstr>
      <vt:lpstr>Current project status [1 of2]</vt:lpstr>
      <vt:lpstr>Current project status [2 of 2]</vt:lpstr>
      <vt:lpstr>Resources required to complete project [1 of 3]</vt:lpstr>
      <vt:lpstr>Resources required to complete project [2 of 3]</vt:lpstr>
      <vt:lpstr>Resources required to complete project [3 of 3]</vt:lpstr>
      <vt:lpstr>PROPOSED TASK SCHEDULE</vt:lpstr>
      <vt:lpstr>Challenges [1 of 3]</vt:lpstr>
      <vt:lpstr>Challenges [2 of 3]</vt:lpstr>
      <vt:lpstr>Challenges [3 of 3]</vt:lpstr>
      <vt:lpstr>Recommendations [1 of 2]</vt:lpstr>
      <vt:lpstr>Recommendations [2 of 2]</vt:lpstr>
      <vt:lpstr>summary</vt:lpstr>
      <vt:lpstr>REFERENCES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Home</dc:creator>
  <cp:lastModifiedBy>Home</cp:lastModifiedBy>
  <cp:revision>245</cp:revision>
  <dcterms:created xsi:type="dcterms:W3CDTF">2015-11-09T21:49:03Z</dcterms:created>
  <dcterms:modified xsi:type="dcterms:W3CDTF">2015-11-26T22:38:05Z</dcterms:modified>
</cp:coreProperties>
</file>