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1"/>
  </p:notesMasterIdLst>
  <p:handoutMasterIdLst>
    <p:handoutMasterId r:id="rId82"/>
  </p:handoutMasterIdLst>
  <p:sldIdLst>
    <p:sldId id="256" r:id="rId2"/>
    <p:sldId id="258" r:id="rId3"/>
    <p:sldId id="257" r:id="rId4"/>
    <p:sldId id="347" r:id="rId5"/>
    <p:sldId id="260" r:id="rId6"/>
    <p:sldId id="261" r:id="rId7"/>
    <p:sldId id="338" r:id="rId8"/>
    <p:sldId id="263" r:id="rId9"/>
    <p:sldId id="262" r:id="rId10"/>
    <p:sldId id="264" r:id="rId11"/>
    <p:sldId id="339" r:id="rId12"/>
    <p:sldId id="265" r:id="rId13"/>
    <p:sldId id="268" r:id="rId14"/>
    <p:sldId id="336" r:id="rId15"/>
    <p:sldId id="348" r:id="rId16"/>
    <p:sldId id="327" r:id="rId17"/>
    <p:sldId id="328" r:id="rId18"/>
    <p:sldId id="329" r:id="rId19"/>
    <p:sldId id="330" r:id="rId20"/>
    <p:sldId id="331" r:id="rId21"/>
    <p:sldId id="332" r:id="rId22"/>
    <p:sldId id="342" r:id="rId23"/>
    <p:sldId id="345" r:id="rId24"/>
    <p:sldId id="343" r:id="rId25"/>
    <p:sldId id="346" r:id="rId26"/>
    <p:sldId id="333" r:id="rId27"/>
    <p:sldId id="334" r:id="rId28"/>
    <p:sldId id="335" r:id="rId29"/>
    <p:sldId id="324" r:id="rId30"/>
    <p:sldId id="269" r:id="rId31"/>
    <p:sldId id="326" r:id="rId32"/>
    <p:sldId id="271" r:id="rId33"/>
    <p:sldId id="272" r:id="rId34"/>
    <p:sldId id="273" r:id="rId35"/>
    <p:sldId id="274" r:id="rId36"/>
    <p:sldId id="275" r:id="rId37"/>
    <p:sldId id="289" r:id="rId38"/>
    <p:sldId id="276" r:id="rId39"/>
    <p:sldId id="277" r:id="rId40"/>
    <p:sldId id="278" r:id="rId41"/>
    <p:sldId id="303" r:id="rId42"/>
    <p:sldId id="304" r:id="rId43"/>
    <p:sldId id="321" r:id="rId44"/>
    <p:sldId id="322" r:id="rId45"/>
    <p:sldId id="323" r:id="rId46"/>
    <p:sldId id="305" r:id="rId47"/>
    <p:sldId id="306" r:id="rId48"/>
    <p:sldId id="307" r:id="rId49"/>
    <p:sldId id="341" r:id="rId50"/>
    <p:sldId id="308" r:id="rId51"/>
    <p:sldId id="309" r:id="rId52"/>
    <p:sldId id="310" r:id="rId53"/>
    <p:sldId id="311" r:id="rId54"/>
    <p:sldId id="312" r:id="rId55"/>
    <p:sldId id="313" r:id="rId56"/>
    <p:sldId id="350" r:id="rId57"/>
    <p:sldId id="351" r:id="rId58"/>
    <p:sldId id="352" r:id="rId59"/>
    <p:sldId id="353" r:id="rId60"/>
    <p:sldId id="314" r:id="rId61"/>
    <p:sldId id="315" r:id="rId62"/>
    <p:sldId id="316" r:id="rId63"/>
    <p:sldId id="317" r:id="rId64"/>
    <p:sldId id="354" r:id="rId65"/>
    <p:sldId id="318" r:id="rId66"/>
    <p:sldId id="319" r:id="rId67"/>
    <p:sldId id="320" r:id="rId68"/>
    <p:sldId id="349" r:id="rId69"/>
    <p:sldId id="291" r:id="rId70"/>
    <p:sldId id="292" r:id="rId71"/>
    <p:sldId id="293" r:id="rId72"/>
    <p:sldId id="294" r:id="rId73"/>
    <p:sldId id="295" r:id="rId74"/>
    <p:sldId id="297" r:id="rId75"/>
    <p:sldId id="298" r:id="rId76"/>
    <p:sldId id="301" r:id="rId77"/>
    <p:sldId id="302" r:id="rId78"/>
    <p:sldId id="299" r:id="rId79"/>
    <p:sldId id="279"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3" d="100"/>
          <a:sy n="83" d="100"/>
        </p:scale>
        <p:origin x="-1098" y="-90"/>
      </p:cViewPr>
      <p:guideLst>
        <p:guide orient="horz" pos="2160"/>
        <p:guide pos="2880"/>
      </p:guideLst>
    </p:cSldViewPr>
  </p:slideViewPr>
  <p:notesTextViewPr>
    <p:cViewPr>
      <p:scale>
        <a:sx n="1" d="1"/>
        <a:sy n="1" d="1"/>
      </p:scale>
      <p:origin x="0" y="0"/>
    </p:cViewPr>
  </p:notesTextViewPr>
  <p:notesViewPr>
    <p:cSldViewPr>
      <p:cViewPr varScale="1">
        <p:scale>
          <a:sx n="63" d="100"/>
          <a:sy n="63" d="100"/>
        </p:scale>
        <p:origin x="-20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87A269-CBB1-4171-A252-588CD695ED02}" type="datetimeFigureOut">
              <a:rPr lang="en-US" smtClean="0"/>
              <a:t>2015/11/22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rot="16200000">
            <a:off x="6132513" y="8574087"/>
            <a:ext cx="573087" cy="341313"/>
          </a:xfrm>
          <a:prstGeom prst="rect">
            <a:avLst/>
          </a:prstGeom>
        </p:spPr>
        <p:txBody>
          <a:bodyPr vert="horz" lIns="91440" tIns="45720" rIns="91440" bIns="45720" rtlCol="0" anchor="b"/>
          <a:lstStyle>
            <a:lvl1pPr algn="r">
              <a:defRPr sz="1200"/>
            </a:lvl1pPr>
          </a:lstStyle>
          <a:p>
            <a:fld id="{E8DF2939-79D4-4967-B2CB-7EFE83E0445C}" type="slidenum">
              <a:rPr lang="en-US" smtClean="0"/>
              <a:t>‹#›</a:t>
            </a:fld>
            <a:endParaRPr lang="en-US" dirty="0"/>
          </a:p>
        </p:txBody>
      </p:sp>
    </p:spTree>
    <p:extLst>
      <p:ext uri="{BB962C8B-B14F-4D97-AF65-F5344CB8AC3E}">
        <p14:creationId xmlns:p14="http://schemas.microsoft.com/office/powerpoint/2010/main" val="1037982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E0CC27-9A86-4535-A002-2054F8085803}" type="datetimeFigureOut">
              <a:rPr lang="en-US" smtClean="0"/>
              <a:t>2015/11/22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74BE4D-A33B-4D73-8610-FEA906EE112B}" type="slidenum">
              <a:rPr lang="en-US" smtClean="0"/>
              <a:t>‹#›</a:t>
            </a:fld>
            <a:endParaRPr lang="en-US"/>
          </a:p>
        </p:txBody>
      </p:sp>
    </p:spTree>
    <p:extLst>
      <p:ext uri="{BB962C8B-B14F-4D97-AF65-F5344CB8AC3E}">
        <p14:creationId xmlns:p14="http://schemas.microsoft.com/office/powerpoint/2010/main" val="353453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9A373F-74E4-4AA6-B398-B59F021AEA4E}" type="datetime1">
              <a:rPr lang="en-US" smtClean="0"/>
              <a:t>2015/11/22</a:t>
            </a:fld>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2CD78-EB64-4D48-9478-70CF5B6138C4}" type="datetime1">
              <a:rPr lang="en-US" smtClean="0"/>
              <a:t>2015/11/22</a:t>
            </a:fld>
            <a:endParaRPr lang="en-US"/>
          </a:p>
        </p:txBody>
      </p:sp>
      <p:sp>
        <p:nvSpPr>
          <p:cNvPr id="6" name="Footer Placeholder 5"/>
          <p:cNvSpPr>
            <a:spLocks noGrp="1"/>
          </p:cNvSpPr>
          <p:nvPr>
            <p:ph type="ftr" sz="quarter" idx="11"/>
          </p:nvPr>
        </p:nvSpPr>
        <p:spPr/>
        <p:txBody>
          <a:bodyPr/>
          <a:lstStyle/>
          <a:p>
            <a:r>
              <a:rPr lang="en-US" smtClean="0"/>
              <a:t>Page | </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4D5B694-C605-47C0-B0DF-77BE247353EB}"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4F469-B423-412E-B052-52CB3ADEEE79}" type="datetime1">
              <a:rPr lang="en-US" smtClean="0"/>
              <a:t>2015/11/22</a:t>
            </a:fld>
            <a:endParaRPr lang="en-US"/>
          </a:p>
        </p:txBody>
      </p:sp>
      <p:sp>
        <p:nvSpPr>
          <p:cNvPr id="5" name="Footer Placeholder 4"/>
          <p:cNvSpPr>
            <a:spLocks noGrp="1"/>
          </p:cNvSpPr>
          <p:nvPr>
            <p:ph type="ftr" sz="quarter" idx="11"/>
          </p:nvPr>
        </p:nvSpPr>
        <p:spPr/>
        <p:txBody>
          <a:bodyPr/>
          <a:lstStyle/>
          <a:p>
            <a:r>
              <a:rPr lang="en-US" smtClean="0"/>
              <a:t>Page | </a:t>
            </a:r>
            <a:endParaRPr lang="en-US"/>
          </a:p>
        </p:txBody>
      </p:sp>
      <p:sp>
        <p:nvSpPr>
          <p:cNvPr id="6" name="Slide Number Placeholder 5"/>
          <p:cNvSpPr>
            <a:spLocks noGrp="1"/>
          </p:cNvSpPr>
          <p:nvPr>
            <p:ph type="sldNum" sz="quarter" idx="12"/>
          </p:nvPr>
        </p:nvSpPr>
        <p:spPr/>
        <p:txBody>
          <a:bodyPr/>
          <a:lstStyle/>
          <a:p>
            <a:fld id="{54D5B694-C605-47C0-B0DF-77BE247353E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271F3-F7F4-402C-9CC0-1D1B0378FC27}" type="datetime1">
              <a:rPr lang="en-US" smtClean="0"/>
              <a:t>2015/11/22</a:t>
            </a:fld>
            <a:endParaRPr lang="en-US"/>
          </a:p>
        </p:txBody>
      </p:sp>
      <p:sp>
        <p:nvSpPr>
          <p:cNvPr id="5" name="Footer Placeholder 4"/>
          <p:cNvSpPr>
            <a:spLocks noGrp="1"/>
          </p:cNvSpPr>
          <p:nvPr>
            <p:ph type="ftr" sz="quarter" idx="11"/>
          </p:nvPr>
        </p:nvSpPr>
        <p:spPr/>
        <p:txBody>
          <a:bodyPr/>
          <a:lstStyle/>
          <a:p>
            <a:r>
              <a:rPr lang="en-US" smtClean="0"/>
              <a:t>Page | </a:t>
            </a:r>
            <a:endParaRPr lang="en-US"/>
          </a:p>
        </p:txBody>
      </p:sp>
      <p:sp>
        <p:nvSpPr>
          <p:cNvPr id="6" name="Slide Number Placeholder 5"/>
          <p:cNvSpPr>
            <a:spLocks noGrp="1"/>
          </p:cNvSpPr>
          <p:nvPr>
            <p:ph type="sldNum" sz="quarter" idx="12"/>
          </p:nvPr>
        </p:nvSpPr>
        <p:spPr/>
        <p:txBody>
          <a:bodyPr/>
          <a:lstStyle/>
          <a:p>
            <a:fld id="{54D5B694-C605-47C0-B0DF-77BE247353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91408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76400"/>
            <a:ext cx="7696200" cy="4449764"/>
          </a:xfrm>
        </p:spPr>
        <p:txBody>
          <a:bodyPr/>
          <a:lstStyle>
            <a:lvl1pPr marL="342900" indent="-342900">
              <a:buClr>
                <a:schemeClr val="tx2"/>
              </a:buClr>
              <a:buFont typeface="Arial" panose="020B0604020202020204" pitchFamily="34" charset="0"/>
              <a:buChar char="•"/>
              <a:defRPr sz="2400" b="0"/>
            </a:lvl1pPr>
            <a:lvl2pPr>
              <a:defRPr/>
            </a:lvl2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56DC92E-D02D-43D8-B2D8-B45920F12962}" type="datetime1">
              <a:rPr lang="en-US" smtClean="0"/>
              <a:t>2015/11/22</a:t>
            </a:fld>
            <a:endParaRPr lang="en-US"/>
          </a:p>
        </p:txBody>
      </p:sp>
      <p:sp>
        <p:nvSpPr>
          <p:cNvPr id="5" name="Footer Placeholder 4"/>
          <p:cNvSpPr>
            <a:spLocks noGrp="1"/>
          </p:cNvSpPr>
          <p:nvPr>
            <p:ph type="ftr" sz="quarter" idx="11"/>
          </p:nvPr>
        </p:nvSpPr>
        <p:spPr>
          <a:xfrm>
            <a:off x="457200" y="6550342"/>
            <a:ext cx="3429000" cy="283845"/>
          </a:xfrm>
        </p:spPr>
        <p:txBody>
          <a:bodyPr/>
          <a:lstStyle/>
          <a:p>
            <a:endParaRPr lang="en-US" dirty="0"/>
          </a:p>
        </p:txBody>
      </p:sp>
      <p:sp>
        <p:nvSpPr>
          <p:cNvPr id="6" name="Slide Number Placeholder 5"/>
          <p:cNvSpPr>
            <a:spLocks noGrp="1"/>
          </p:cNvSpPr>
          <p:nvPr>
            <p:ph type="sldNum" sz="quarter" idx="12"/>
          </p:nvPr>
        </p:nvSpPr>
        <p:spPr>
          <a:xfrm>
            <a:off x="8229600" y="6324600"/>
            <a:ext cx="629921" cy="365125"/>
          </a:xfrm>
        </p:spPr>
        <p:txBody>
          <a:bodyPr/>
          <a:lstStyle>
            <a:lvl1pPr>
              <a:defRPr sz="1800"/>
            </a:lvl1pPr>
          </a:lstStyle>
          <a:p>
            <a:fld id="{54D5B694-C605-47C0-B0DF-77BE247353EB}" type="slidenum">
              <a:rPr lang="en-US" smtClean="0"/>
              <a:pPr/>
              <a:t>‹#›</a:t>
            </a:fld>
            <a:endParaRPr lang="en-US" dirty="0"/>
          </a:p>
        </p:txBody>
      </p:sp>
      <p:sp>
        <p:nvSpPr>
          <p:cNvPr id="12" name="Text Placeholder 11"/>
          <p:cNvSpPr>
            <a:spLocks noGrp="1"/>
          </p:cNvSpPr>
          <p:nvPr>
            <p:ph type="body" sz="quarter" idx="13" hasCustomPrompt="1"/>
          </p:nvPr>
        </p:nvSpPr>
        <p:spPr>
          <a:xfrm>
            <a:off x="457200" y="1066800"/>
            <a:ext cx="7696200" cy="381000"/>
          </a:xfrm>
        </p:spPr>
        <p:txBody>
          <a:bodyPr>
            <a:noAutofit/>
          </a:bodyPr>
          <a:lstStyle>
            <a:lvl1pPr>
              <a:defRPr sz="2200" b="0">
                <a:solidFill>
                  <a:schemeClr val="tx2"/>
                </a:solidFill>
              </a:defRPr>
            </a:lvl1pPr>
          </a:lstStyle>
          <a:p>
            <a:pPr lvl="0"/>
            <a:r>
              <a:rPr lang="en-US" dirty="0" smtClean="0"/>
              <a:t>Click to edit Master Subtitle Styles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914082"/>
          </a:xfrm>
        </p:spPr>
        <p:txBody>
          <a:bodyPr>
            <a:normAutofit/>
          </a:bodyPr>
          <a:lstStyle>
            <a:lvl1pPr>
              <a:defRPr sz="320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C56DC92E-D02D-43D8-B2D8-B45920F12962}" type="datetime1">
              <a:rPr lang="en-US" smtClean="0"/>
              <a:t>2015/11/22</a:t>
            </a:fld>
            <a:endParaRPr lang="en-US"/>
          </a:p>
        </p:txBody>
      </p:sp>
      <p:sp>
        <p:nvSpPr>
          <p:cNvPr id="5" name="Footer Placeholder 4"/>
          <p:cNvSpPr>
            <a:spLocks noGrp="1"/>
          </p:cNvSpPr>
          <p:nvPr>
            <p:ph type="ftr" sz="quarter" idx="11"/>
          </p:nvPr>
        </p:nvSpPr>
        <p:spPr>
          <a:xfrm>
            <a:off x="457200" y="6550342"/>
            <a:ext cx="3429000" cy="283845"/>
          </a:xfrm>
        </p:spPr>
        <p:txBody>
          <a:bodyPr/>
          <a:lstStyle/>
          <a:p>
            <a:endParaRPr lang="en-US" dirty="0"/>
          </a:p>
        </p:txBody>
      </p:sp>
      <p:sp>
        <p:nvSpPr>
          <p:cNvPr id="6" name="Slide Number Placeholder 5"/>
          <p:cNvSpPr>
            <a:spLocks noGrp="1"/>
          </p:cNvSpPr>
          <p:nvPr>
            <p:ph type="sldNum" sz="quarter" idx="12"/>
          </p:nvPr>
        </p:nvSpPr>
        <p:spPr>
          <a:xfrm>
            <a:off x="8229600" y="6324600"/>
            <a:ext cx="629921" cy="365125"/>
          </a:xfrm>
        </p:spPr>
        <p:txBody>
          <a:bodyPr/>
          <a:lstStyle>
            <a:lvl1pPr>
              <a:defRPr sz="1800"/>
            </a:lvl1pPr>
          </a:lstStyle>
          <a:p>
            <a:fld id="{54D5B694-C605-47C0-B0DF-77BE247353EB}" type="slidenum">
              <a:rPr lang="en-US" smtClean="0"/>
              <a:pPr/>
              <a:t>‹#›</a:t>
            </a:fld>
            <a:endParaRPr lang="en-US" dirty="0"/>
          </a:p>
        </p:txBody>
      </p:sp>
      <p:sp>
        <p:nvSpPr>
          <p:cNvPr id="12" name="Text Placeholder 11"/>
          <p:cNvSpPr>
            <a:spLocks noGrp="1"/>
          </p:cNvSpPr>
          <p:nvPr>
            <p:ph type="body" sz="quarter" idx="13" hasCustomPrompt="1"/>
          </p:nvPr>
        </p:nvSpPr>
        <p:spPr>
          <a:xfrm>
            <a:off x="457200" y="1143000"/>
            <a:ext cx="7696200" cy="381000"/>
          </a:xfrm>
        </p:spPr>
        <p:txBody>
          <a:bodyPr>
            <a:noAutofit/>
          </a:bodyPr>
          <a:lstStyle>
            <a:lvl1pPr>
              <a:defRPr sz="2400" b="0">
                <a:solidFill>
                  <a:schemeClr val="tx2"/>
                </a:solidFill>
              </a:defRPr>
            </a:lvl1pPr>
          </a:lstStyle>
          <a:p>
            <a:pPr lvl="0"/>
            <a:r>
              <a:rPr lang="en-US" dirty="0" smtClean="0"/>
              <a:t>Click to edit Master Subtitle Styles</a:t>
            </a:r>
            <a:endParaRPr lang="en-US" dirty="0"/>
          </a:p>
        </p:txBody>
      </p:sp>
      <p:sp>
        <p:nvSpPr>
          <p:cNvPr id="9" name="Text Placeholder 8"/>
          <p:cNvSpPr>
            <a:spLocks noGrp="1"/>
          </p:cNvSpPr>
          <p:nvPr>
            <p:ph type="body" sz="quarter" idx="14" hasCustomPrompt="1"/>
          </p:nvPr>
        </p:nvSpPr>
        <p:spPr>
          <a:xfrm>
            <a:off x="457200" y="1600200"/>
            <a:ext cx="7696200" cy="4495800"/>
          </a:xfrm>
        </p:spPr>
        <p:txBody>
          <a:bodyPr/>
          <a:lstStyle>
            <a:lvl1pPr marL="0" marR="0" indent="0" algn="l" defTabSz="914400" rtl="0" eaLnBrk="1" fontAlgn="auto" latinLnBrk="0" hangingPunct="1">
              <a:lnSpc>
                <a:spcPct val="100000"/>
              </a:lnSpc>
              <a:spcBef>
                <a:spcPct val="20000"/>
              </a:spcBef>
              <a:spcAft>
                <a:spcPts val="600"/>
              </a:spcAft>
              <a:buClrTx/>
              <a:buSzTx/>
              <a:buFont typeface="Arial" pitchFamily="34" charset="0"/>
              <a:buNone/>
              <a:tabLst/>
              <a:defRPr sz="8800">
                <a:latin typeface="+mj-lt"/>
              </a:defRPr>
            </a:lvl1p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lang="en-US" dirty="0" smtClean="0"/>
              <a:t>Click to edit Master title style</a:t>
            </a:r>
          </a:p>
          <a:p>
            <a:pPr lvl="0"/>
            <a:endParaRPr lang="en-US" dirty="0"/>
          </a:p>
        </p:txBody>
      </p:sp>
    </p:spTree>
    <p:extLst>
      <p:ext uri="{BB962C8B-B14F-4D97-AF65-F5344CB8AC3E}">
        <p14:creationId xmlns:p14="http://schemas.microsoft.com/office/powerpoint/2010/main" val="186844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EEFF049-F041-417A-BD12-C677DE1D63DD}" type="datetime1">
              <a:rPr lang="en-US" smtClean="0"/>
              <a:t>2015/11/22</a:t>
            </a:fld>
            <a:endParaRPr lang="en-US"/>
          </a:p>
        </p:txBody>
      </p:sp>
      <p:sp>
        <p:nvSpPr>
          <p:cNvPr id="8" name="Slide Number Placeholder 7"/>
          <p:cNvSpPr>
            <a:spLocks noGrp="1"/>
          </p:cNvSpPr>
          <p:nvPr>
            <p:ph type="sldNum" sz="quarter" idx="11"/>
          </p:nvPr>
        </p:nvSpPr>
        <p:spPr/>
        <p:txBody>
          <a:bodyPr/>
          <a:lstStyle/>
          <a:p>
            <a:fld id="{54D5B694-C605-47C0-B0DF-77BE247353EB}" type="slidenum">
              <a:rPr lang="en-US" smtClean="0"/>
              <a:t>‹#›</a:t>
            </a:fld>
            <a:endParaRPr lang="en-US"/>
          </a:p>
        </p:txBody>
      </p:sp>
      <p:sp>
        <p:nvSpPr>
          <p:cNvPr id="9" name="Footer Placeholder 8"/>
          <p:cNvSpPr>
            <a:spLocks noGrp="1"/>
          </p:cNvSpPr>
          <p:nvPr>
            <p:ph type="ftr" sz="quarter" idx="12"/>
          </p:nvPr>
        </p:nvSpPr>
        <p:spPr/>
        <p:txBody>
          <a:bodyPr/>
          <a:lstStyle/>
          <a:p>
            <a:r>
              <a:rPr lang="en-US" smtClean="0"/>
              <a:t>Page | </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9F39F1-1373-4D51-93D8-D8ED4414FDB5}" type="datetime1">
              <a:rPr lang="en-US" smtClean="0"/>
              <a:t>2015/11/22</a:t>
            </a:fld>
            <a:endParaRPr lang="en-US"/>
          </a:p>
        </p:txBody>
      </p:sp>
      <p:sp>
        <p:nvSpPr>
          <p:cNvPr id="6" name="Footer Placeholder 5"/>
          <p:cNvSpPr>
            <a:spLocks noGrp="1"/>
          </p:cNvSpPr>
          <p:nvPr>
            <p:ph type="ftr" sz="quarter" idx="11"/>
          </p:nvPr>
        </p:nvSpPr>
        <p:spPr/>
        <p:txBody>
          <a:bodyPr/>
          <a:lstStyle/>
          <a:p>
            <a:r>
              <a:rPr lang="en-US" smtClean="0"/>
              <a:t>Page | </a:t>
            </a:r>
            <a:endParaRPr lang="en-US"/>
          </a:p>
        </p:txBody>
      </p:sp>
      <p:sp>
        <p:nvSpPr>
          <p:cNvPr id="7" name="Slide Number Placeholder 6"/>
          <p:cNvSpPr>
            <a:spLocks noGrp="1"/>
          </p:cNvSpPr>
          <p:nvPr>
            <p:ph type="sldNum" sz="quarter" idx="12"/>
          </p:nvPr>
        </p:nvSpPr>
        <p:spPr/>
        <p:txBody>
          <a:bodyPr/>
          <a:lstStyle/>
          <a:p>
            <a:fld id="{54D5B694-C605-47C0-B0DF-77BE247353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CA8F9E-2E92-4F9A-9573-7E1978177F41}" type="datetime1">
              <a:rPr lang="en-US" smtClean="0"/>
              <a:t>2015/11/22</a:t>
            </a:fld>
            <a:endParaRPr lang="en-US"/>
          </a:p>
        </p:txBody>
      </p:sp>
      <p:sp>
        <p:nvSpPr>
          <p:cNvPr id="8" name="Footer Placeholder 7"/>
          <p:cNvSpPr>
            <a:spLocks noGrp="1"/>
          </p:cNvSpPr>
          <p:nvPr>
            <p:ph type="ftr" sz="quarter" idx="11"/>
          </p:nvPr>
        </p:nvSpPr>
        <p:spPr/>
        <p:txBody>
          <a:bodyPr/>
          <a:lstStyle/>
          <a:p>
            <a:r>
              <a:rPr lang="en-US" smtClean="0"/>
              <a:t>Page | </a:t>
            </a:r>
            <a:endParaRPr lang="en-US"/>
          </a:p>
        </p:txBody>
      </p:sp>
      <p:sp>
        <p:nvSpPr>
          <p:cNvPr id="9" name="Slide Number Placeholder 8"/>
          <p:cNvSpPr>
            <a:spLocks noGrp="1"/>
          </p:cNvSpPr>
          <p:nvPr>
            <p:ph type="sldNum" sz="quarter" idx="12"/>
          </p:nvPr>
        </p:nvSpPr>
        <p:spPr/>
        <p:txBody>
          <a:bodyPr/>
          <a:lstStyle/>
          <a:p>
            <a:fld id="{54D5B694-C605-47C0-B0DF-77BE247353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BFEF24-9486-4956-9677-7C2BF9EDB9D8}" type="datetime1">
              <a:rPr lang="en-US" smtClean="0"/>
              <a:t>2015/11/22</a:t>
            </a:fld>
            <a:endParaRPr lang="en-US"/>
          </a:p>
        </p:txBody>
      </p:sp>
      <p:sp>
        <p:nvSpPr>
          <p:cNvPr id="4" name="Footer Placeholder 3"/>
          <p:cNvSpPr>
            <a:spLocks noGrp="1"/>
          </p:cNvSpPr>
          <p:nvPr>
            <p:ph type="ftr" sz="quarter" idx="11"/>
          </p:nvPr>
        </p:nvSpPr>
        <p:spPr/>
        <p:txBody>
          <a:bodyPr/>
          <a:lstStyle/>
          <a:p>
            <a:r>
              <a:rPr lang="en-US" smtClean="0"/>
              <a:t>Page | </a:t>
            </a:r>
            <a:endParaRPr lang="en-US"/>
          </a:p>
        </p:txBody>
      </p:sp>
      <p:sp>
        <p:nvSpPr>
          <p:cNvPr id="5" name="Slide Number Placeholder 4"/>
          <p:cNvSpPr>
            <a:spLocks noGrp="1"/>
          </p:cNvSpPr>
          <p:nvPr>
            <p:ph type="sldNum" sz="quarter" idx="12"/>
          </p:nvPr>
        </p:nvSpPr>
        <p:spPr/>
        <p:txBody>
          <a:bodyPr/>
          <a:lstStyle/>
          <a:p>
            <a:fld id="{54D5B694-C605-47C0-B0DF-77BE247353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B54A5-2F2F-4D93-A6E2-5B7C00836CC0}" type="datetime1">
              <a:rPr lang="en-US" smtClean="0"/>
              <a:t>2015/11/22</a:t>
            </a:fld>
            <a:endParaRPr lang="en-US"/>
          </a:p>
        </p:txBody>
      </p:sp>
      <p:sp>
        <p:nvSpPr>
          <p:cNvPr id="3" name="Footer Placeholder 2"/>
          <p:cNvSpPr>
            <a:spLocks noGrp="1"/>
          </p:cNvSpPr>
          <p:nvPr>
            <p:ph type="ftr" sz="quarter" idx="11"/>
          </p:nvPr>
        </p:nvSpPr>
        <p:spPr/>
        <p:txBody>
          <a:bodyPr/>
          <a:lstStyle/>
          <a:p>
            <a:r>
              <a:rPr lang="en-US" smtClean="0"/>
              <a:t>Page | </a:t>
            </a:r>
            <a:endParaRPr lang="en-US"/>
          </a:p>
        </p:txBody>
      </p:sp>
      <p:sp>
        <p:nvSpPr>
          <p:cNvPr id="4" name="Slide Number Placeholder 3"/>
          <p:cNvSpPr>
            <a:spLocks noGrp="1"/>
          </p:cNvSpPr>
          <p:nvPr>
            <p:ph type="sldNum" sz="quarter" idx="12"/>
          </p:nvPr>
        </p:nvSpPr>
        <p:spPr/>
        <p:txBody>
          <a:bodyPr/>
          <a:lstStyle/>
          <a:p>
            <a:fld id="{54D5B694-C605-47C0-B0DF-77BE247353E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E238F-5F01-44B6-8BA8-86A34A681911}" type="datetime1">
              <a:rPr lang="en-US" smtClean="0"/>
              <a:t>2015/11/22</a:t>
            </a:fld>
            <a:endParaRPr lang="en-US"/>
          </a:p>
        </p:txBody>
      </p:sp>
      <p:sp>
        <p:nvSpPr>
          <p:cNvPr id="6" name="Footer Placeholder 5"/>
          <p:cNvSpPr>
            <a:spLocks noGrp="1"/>
          </p:cNvSpPr>
          <p:nvPr>
            <p:ph type="ftr" sz="quarter" idx="11"/>
          </p:nvPr>
        </p:nvSpPr>
        <p:spPr/>
        <p:txBody>
          <a:bodyPr/>
          <a:lstStyle/>
          <a:p>
            <a:r>
              <a:rPr lang="en-US" smtClean="0"/>
              <a:t>Page | </a:t>
            </a:r>
            <a:endParaRPr lang="en-US"/>
          </a:p>
        </p:txBody>
      </p:sp>
      <p:sp>
        <p:nvSpPr>
          <p:cNvPr id="7" name="Slide Number Placeholder 6"/>
          <p:cNvSpPr>
            <a:spLocks noGrp="1"/>
          </p:cNvSpPr>
          <p:nvPr>
            <p:ph type="sldNum" sz="quarter" idx="12"/>
          </p:nvPr>
        </p:nvSpPr>
        <p:spPr/>
        <p:txBody>
          <a:bodyPr/>
          <a:lstStyle/>
          <a:p>
            <a:fld id="{54D5B694-C605-47C0-B0DF-77BE247353E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8D62B34-0102-4671-90B9-2C93A18AA2F8}" type="datetime1">
              <a:rPr lang="en-US" smtClean="0"/>
              <a:t>2015/11/22</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Page | </a:t>
            </a:r>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4D5B694-C605-47C0-B0DF-77BE247353EB}"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2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joannedeitsch.com/wp-content/uploads/2015/11/Discussion-Forum-Rubric.pdf" TargetMode="External"/><Relationship Id="rId2" Type="http://schemas.openxmlformats.org/officeDocument/2006/relationships/hyperlink" Target="http://joannedeitsch.com/wp-content/uploads/2015/11/Discussion-Forum-Guidelines.pdf"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joannedeitsch.com/wp-content/uploads/2015/11/Action-Plan-Guidelines.pdf" TargetMode="External"/><Relationship Id="rId7" Type="http://schemas.openxmlformats.org/officeDocument/2006/relationships/image" Target="../media/image25.jpeg"/><Relationship Id="rId2" Type="http://schemas.openxmlformats.org/officeDocument/2006/relationships/hyperlink" Target="http://joannedeitsch.com/wp-content/uploads/2015/11/Syllabus.pdf" TargetMode="External"/><Relationship Id="rId1" Type="http://schemas.openxmlformats.org/officeDocument/2006/relationships/slideLayout" Target="../slideLayouts/slideLayout2.xml"/><Relationship Id="rId6" Type="http://schemas.openxmlformats.org/officeDocument/2006/relationships/hyperlink" Target="http://joannedeitsch.com/wp-content/uploads/2015/11/Discussion-Forum-Guidelines.pdf" TargetMode="External"/><Relationship Id="rId5" Type="http://schemas.openxmlformats.org/officeDocument/2006/relationships/hyperlink" Target="http://joannedeitsch.com/wp-content/uploads/2015/11/Make-Your-Case-Guidelines.pdf" TargetMode="External"/><Relationship Id="rId4" Type="http://schemas.openxmlformats.org/officeDocument/2006/relationships/hyperlink" Target="http://joannedeitsch.com/wp-content/uploads/2015/11/Learning-Journal-Guidelines.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joannedeitsch.com/wp-content/uploads/2015/11/Discussion-Forum-Rubric.pdf" TargetMode="External"/><Relationship Id="rId2" Type="http://schemas.openxmlformats.org/officeDocument/2006/relationships/hyperlink" Target="http://joannedeitsch.com/wp-content/uploads/2015/11/Discussion-Forum-Guidelines.pdf"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hyperlink" Target="http://joannedeitsch.com/wp-content/uploads/2015/11/Discussion-Forum-Rubric.pdf" TargetMode="External"/><Relationship Id="rId2" Type="http://schemas.openxmlformats.org/officeDocument/2006/relationships/hyperlink" Target="http://joannedeitsch.com/wp-content/uploads/2015/11/Discussion-Forum-Guidelines.pdf"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hyperlink" Target="http://joannedeitsch.com/wp-content/uploads/2015/11/Learning-Journal-Rubric.pdf" TargetMode="External"/><Relationship Id="rId2" Type="http://schemas.openxmlformats.org/officeDocument/2006/relationships/hyperlink" Target="http://joannedeitsch.com/wp-content/uploads/2015/11/Learning-Journal-Guidelines.pdf"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hyperlink" Target="http://joannedeitsch.com/wp-content/uploads/2015/11/Make-Your-Case-Rubric.pdf" TargetMode="External"/><Relationship Id="rId2" Type="http://schemas.openxmlformats.org/officeDocument/2006/relationships/hyperlink" Target="http://joannedeitsch.com/wp-content/uploads/2015/11/Make-Your-Case-Guidelines.pdf"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hyperlink" Target="http://joannedeitsch.com/wp-content/uploads/2015/11/Action-Plan-Rubric.pdf" TargetMode="External"/><Relationship Id="rId2" Type="http://schemas.openxmlformats.org/officeDocument/2006/relationships/hyperlink" Target="http://joannedeitsch.com/wp-content/uploads/2015/11/Action-Plan-Guidelines.pdf"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joannedeitsch.com/wp-content/uploads/2015/11/Learning-Journal-Rubric.pdf" TargetMode="External"/><Relationship Id="rId2" Type="http://schemas.openxmlformats.org/officeDocument/2006/relationships/hyperlink" Target="http://joannedeitsch.com/wp-content/uploads/2015/11/Discussion-Forum-Rubric.pdf"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joannedeitsch.com/wp-content/uploads/2015/11/Action-Plan-Rubric.pdf" TargetMode="External"/><Relationship Id="rId4" Type="http://schemas.openxmlformats.org/officeDocument/2006/relationships/hyperlink" Target="http://joannedeitsch.com/wp-content/uploads/2015/11/Make-Your-Case-Rubric.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joannedeitsch.com/wp-content/uploads/2015/11/Learning-Journal-Guidelines.pdf"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joannedeitsch.com/wp-content/uploads/2015/11/Learning-Journal-Rubric.pdf"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joannedeitsch.com/wp-content/uploads/2015/11/Syllabus.pdf" TargetMode="Externa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joannedeitsch.com/wp-content/uploads/2015/11/Syllabus.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ory4good.com/wp-content/uploads/2010/12/The-Four-Truths-of-the-Storyteller.pdf" TargetMode="External"/><Relationship Id="rId2" Type="http://schemas.openxmlformats.org/officeDocument/2006/relationships/hyperlink" Target="https://www.youtube.com/watch?v=7o8uYdUaFR4"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youtube.com/watch?v=8-KtR4vM4eg"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joannedeitsch.com/wp-content/uploads/2015/11/Learning-Journal-Rubric.pdf" TargetMode="External"/><Relationship Id="rId2" Type="http://schemas.openxmlformats.org/officeDocument/2006/relationships/hyperlink" Target="http://joannedeitsch.com/wp-content/uploads/2015/11/Learning-Journal-Guidelines.pdf"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joannedeitsch.com/wp-content/uploads/2015/11/Discussion-Forum-Rubric.pdf" TargetMode="External"/><Relationship Id="rId2" Type="http://schemas.openxmlformats.org/officeDocument/2006/relationships/hyperlink" Target="http://joannedeitsch.com/wp-content/uploads/2015/11/Discussion-Forum-Guidelines.pdf"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hyperlink" Target="http://www.forbes.com/sites/tanyaprive/2012/12/19/top-10-qualities-that-make-a-great-leader/" TargetMode="External"/><Relationship Id="rId2" Type="http://schemas.openxmlformats.org/officeDocument/2006/relationships/hyperlink" Target="http://mg.dsub.net/sites/default/files/press/hbr_article_leadership_team.pdf"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joannedeitsch.com/wp-content/uploads/2015/11/Syllabus.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joannedeitsch.com/wp-content/uploads/2015/11/Discussion-Forum-Rubric.pdf" TargetMode="External"/><Relationship Id="rId2" Type="http://schemas.openxmlformats.org/officeDocument/2006/relationships/hyperlink" Target="http://joannedeitsch.com/wp-content/uploads/2015/11/Discussion-Forum-Guidelines.pdf"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joannedeitsch.com/wp-content/uploads/2015/11/Discussion-Forum-Rubric.pdf" TargetMode="External"/><Relationship Id="rId2" Type="http://schemas.openxmlformats.org/officeDocument/2006/relationships/hyperlink" Target="http://joannedeitsch.com/wp-content/uploads/2015/11/Discussion-Forum-Guidelines.pdf"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joannedeitsch.com/wp-content/uploads/2015/11/Learning-Journal-Rubric.pdf" TargetMode="External"/><Relationship Id="rId2" Type="http://schemas.openxmlformats.org/officeDocument/2006/relationships/hyperlink" Target="http://joannedeitsch.com/wp-content/uploads/2015/11/Learning-Journal-Guidelines.pdf"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joannedeitsch.com/wp-content/uploads/2015/11/Discussion-Forum-Guidelines.pdf"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joannedeitsch.com/wp-content/uploads/2015/11/Discussion-Forum-Rubric.pd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kenblanchard.com/getattachment/Leading-Research/Research/A-Business-Case-for-Optimal-Motivation/Optimal-Motvation-white-paper-MK0800-2.pdf" TargetMode="External"/><Relationship Id="rId2" Type="http://schemas.openxmlformats.org/officeDocument/2006/relationships/hyperlink" Target="http://www.forbes.com/sites/work-in-progress/2014/09/10/build-a-high-performing-team-in-30-minutes/"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3" Type="http://schemas.openxmlformats.org/officeDocument/2006/relationships/hyperlink" Target="http://joannedeitsch.com/wp-content/uploads/2015/11/Syllabus.pdf"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joannedeitsch.com/wp-content/uploads/2015/11/Discussion-Forum-Guidelines.pdf"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joannedeitsch.com/wp-content/uploads/2015/11/Discussion-Forum-Rubric.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joannedeitsch.com/wp-content/uploads/2015/11/Discussion-Forum-Guidelines.pdf"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joannedeitsch.com/wp-content/uploads/2015/11/Discussion-Forum-Rubric.pdf"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joannedeitsch.com/wp-content/uploads/2015/11/Learning-Journal-Rubric.pdf" TargetMode="External"/><Relationship Id="rId2" Type="http://schemas.openxmlformats.org/officeDocument/2006/relationships/hyperlink" Target="http://joannedeitsch.com/wp-content/uploads/2015/11/Learning-Journal-Guidelines.pdf"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6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entrepreneur.com/article/228070"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joannedeitsch.com/wp-content/uploads/2015/11/Learning-Journal-Rubric.pdf" TargetMode="External"/><Relationship Id="rId2" Type="http://schemas.openxmlformats.org/officeDocument/2006/relationships/hyperlink" Target="http://joannedeitsch.com/wp-content/uploads/2015/11/Discussion-Forum-Rubric.pdf"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joannedeitsch.com/wp-content/uploads/2015/11/Action-Plan-Rubric.pdf"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lstStyle/>
          <a:p>
            <a:r>
              <a:rPr lang="en-US" dirty="0" smtClean="0"/>
              <a:t>Storyboard</a:t>
            </a:r>
            <a:endParaRPr lang="en-US" dirty="0"/>
          </a:p>
        </p:txBody>
      </p:sp>
      <p:sp>
        <p:nvSpPr>
          <p:cNvPr id="3" name="Subtitle 2"/>
          <p:cNvSpPr>
            <a:spLocks noGrp="1"/>
          </p:cNvSpPr>
          <p:nvPr>
            <p:ph type="subTitle" idx="1"/>
          </p:nvPr>
        </p:nvSpPr>
        <p:spPr>
          <a:xfrm>
            <a:off x="457200" y="4114800"/>
            <a:ext cx="6858000" cy="2286000"/>
          </a:xfrm>
        </p:spPr>
        <p:txBody>
          <a:bodyPr>
            <a:normAutofit/>
          </a:bodyPr>
          <a:lstStyle/>
          <a:p>
            <a:r>
              <a:rPr lang="en-US" dirty="0" smtClean="0"/>
              <a:t>Course: </a:t>
            </a:r>
            <a:r>
              <a:rPr lang="en-US" i="1" dirty="0" smtClean="0"/>
              <a:t>Action </a:t>
            </a:r>
            <a:r>
              <a:rPr lang="en-US" i="1" dirty="0"/>
              <a:t>Planning for the 12 Dimensions of Your Successful Food Service Business</a:t>
            </a:r>
            <a:r>
              <a:rPr lang="en-US" dirty="0"/>
              <a:t> </a:t>
            </a:r>
            <a:endParaRPr lang="en-US" dirty="0" smtClean="0"/>
          </a:p>
          <a:p>
            <a:r>
              <a:rPr lang="en-US" dirty="0" smtClean="0"/>
              <a:t>BY Joanne Deitsch</a:t>
            </a:r>
          </a:p>
          <a:p>
            <a:r>
              <a:rPr lang="en-US" dirty="0"/>
              <a:t>DETT 607 Section </a:t>
            </a:r>
            <a:r>
              <a:rPr lang="en-US" dirty="0" smtClean="0"/>
              <a:t>9040</a:t>
            </a:r>
            <a:br>
              <a:rPr lang="en-US" dirty="0" smtClean="0"/>
            </a:br>
            <a:r>
              <a:rPr lang="en-US" dirty="0" smtClean="0"/>
              <a:t>Assignment 4: </a:t>
            </a:r>
            <a:r>
              <a:rPr lang="en-US" dirty="0" err="1" smtClean="0"/>
              <a:t>COUrse</a:t>
            </a:r>
            <a:r>
              <a:rPr lang="en-US" dirty="0" smtClean="0"/>
              <a:t> storyboard</a:t>
            </a:r>
            <a:r>
              <a:rPr lang="en-US" dirty="0"/>
              <a:t/>
            </a:r>
            <a:br>
              <a:rPr lang="en-US" dirty="0"/>
            </a:br>
            <a:r>
              <a:rPr lang="en-US" dirty="0" smtClean="0"/>
              <a:t>22-November-2015</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8600"/>
            <a:ext cx="1603121" cy="1518920"/>
          </a:xfrm>
          <a:prstGeom prst="rect">
            <a:avLst/>
          </a:prstGeom>
        </p:spPr>
      </p:pic>
    </p:spTree>
    <p:extLst>
      <p:ext uri="{BB962C8B-B14F-4D97-AF65-F5344CB8AC3E}">
        <p14:creationId xmlns:p14="http://schemas.microsoft.com/office/powerpoint/2010/main" val="2090987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a:t>
            </a:r>
            <a:endParaRPr lang="en-US" dirty="0"/>
          </a:p>
        </p:txBody>
      </p:sp>
      <p:sp>
        <p:nvSpPr>
          <p:cNvPr id="3" name="Content Placeholder 2"/>
          <p:cNvSpPr>
            <a:spLocks noGrp="1"/>
          </p:cNvSpPr>
          <p:nvPr>
            <p:ph idx="1"/>
          </p:nvPr>
        </p:nvSpPr>
        <p:spPr/>
        <p:txBody>
          <a:bodyPr>
            <a:normAutofit/>
          </a:bodyPr>
          <a:lstStyle/>
          <a:p>
            <a:r>
              <a:rPr lang="en-US" dirty="0"/>
              <a:t>Questions </a:t>
            </a:r>
            <a:r>
              <a:rPr lang="en-US" dirty="0" smtClean="0"/>
              <a:t>for </a:t>
            </a:r>
            <a:r>
              <a:rPr lang="en-US" dirty="0"/>
              <a:t>the </a:t>
            </a:r>
            <a:r>
              <a:rPr lang="en-US" dirty="0" smtClean="0"/>
              <a:t>Instructor Discussion Forum</a:t>
            </a:r>
          </a:p>
          <a:p>
            <a:pPr lvl="1"/>
            <a:r>
              <a:rPr lang="en-US" dirty="0" smtClean="0"/>
              <a:t>Via Moodle Classroom</a:t>
            </a:r>
            <a:br>
              <a:rPr lang="en-US" dirty="0" smtClean="0"/>
            </a:br>
            <a:endParaRPr lang="en-US" dirty="0"/>
          </a:p>
          <a:p>
            <a:r>
              <a:rPr lang="en-US" dirty="0" smtClean="0"/>
              <a:t>Virtual </a:t>
            </a:r>
            <a:r>
              <a:rPr lang="en-US" dirty="0"/>
              <a:t>Office Hours</a:t>
            </a:r>
          </a:p>
          <a:p>
            <a:pPr lvl="1"/>
            <a:r>
              <a:rPr lang="en-US" dirty="0"/>
              <a:t>1 hour each Tuesday &amp; Friday</a:t>
            </a:r>
          </a:p>
          <a:p>
            <a:pPr lvl="1"/>
            <a:r>
              <a:rPr lang="en-US" dirty="0"/>
              <a:t>Via Adobe Connect Meeting</a:t>
            </a:r>
          </a:p>
          <a:p>
            <a:r>
              <a:rPr lang="en-US" dirty="0" smtClean="0"/>
              <a:t>Email</a:t>
            </a:r>
          </a:p>
          <a:p>
            <a:pPr lvl="1"/>
            <a:r>
              <a:rPr lang="en-US" dirty="0" smtClean="0"/>
              <a:t>Posted in Moodle Classroom</a:t>
            </a:r>
            <a:br>
              <a:rPr lang="en-US" dirty="0" smtClean="0"/>
            </a:br>
            <a:r>
              <a:rPr lang="en-US" dirty="0" smtClean="0"/>
              <a:t/>
            </a:r>
            <a:br>
              <a:rPr lang="en-US" dirty="0" smtClean="0"/>
            </a:br>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D5B694-C605-47C0-B0DF-77BE247353EB}" type="slidenum">
              <a:rPr lang="en-US" smtClean="0"/>
              <a:pPr/>
              <a:t>10</a:t>
            </a:fld>
            <a:endParaRPr lang="en-US" dirty="0"/>
          </a:p>
        </p:txBody>
      </p:sp>
      <p:sp>
        <p:nvSpPr>
          <p:cNvPr id="6" name="Text Placeholder 5"/>
          <p:cNvSpPr>
            <a:spLocks noGrp="1"/>
          </p:cNvSpPr>
          <p:nvPr>
            <p:ph type="body" sz="quarter" idx="13"/>
          </p:nvPr>
        </p:nvSpPr>
        <p:spPr/>
        <p:txBody>
          <a:bodyPr/>
          <a:lstStyle/>
          <a:p>
            <a:r>
              <a:rPr lang="en-US" dirty="0" smtClean="0"/>
              <a:t>Learner - Instructor</a:t>
            </a:r>
            <a:endParaRPr lang="en-US" dirty="0"/>
          </a:p>
        </p:txBody>
      </p:sp>
      <p:pic>
        <p:nvPicPr>
          <p:cNvPr id="2052" name="Picture 4" descr="C:\Users\Home\AppData\Local\Temp\SNAGHTML1d16dc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972" y="5057487"/>
            <a:ext cx="3218874" cy="4149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Home\AppData\Local\Temp\SNAGHTML1d608d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972" y="5428923"/>
            <a:ext cx="3218874" cy="58881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133600"/>
            <a:ext cx="4126708" cy="250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055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a:t>
            </a:r>
            <a:endParaRPr lang="en-US" dirty="0"/>
          </a:p>
        </p:txBody>
      </p:sp>
      <p:sp>
        <p:nvSpPr>
          <p:cNvPr id="3" name="Content Placeholder 2"/>
          <p:cNvSpPr>
            <a:spLocks noGrp="1"/>
          </p:cNvSpPr>
          <p:nvPr>
            <p:ph idx="1"/>
          </p:nvPr>
        </p:nvSpPr>
        <p:spPr/>
        <p:txBody>
          <a:bodyPr>
            <a:normAutofit/>
          </a:bodyPr>
          <a:lstStyle/>
          <a:p>
            <a:r>
              <a:rPr lang="en-US" dirty="0" smtClean="0"/>
              <a:t>Topic Discussion Forum</a:t>
            </a:r>
          </a:p>
          <a:p>
            <a:pPr lvl="1"/>
            <a:r>
              <a:rPr lang="en-US" dirty="0" smtClean="0"/>
              <a:t>Via Moodle Classroom</a:t>
            </a:r>
          </a:p>
          <a:p>
            <a:pPr lvl="1"/>
            <a:r>
              <a:rPr lang="en-US" dirty="0" smtClean="0"/>
              <a:t>Instructor responds to each original post</a:t>
            </a:r>
          </a:p>
          <a:p>
            <a:pPr lvl="2"/>
            <a:r>
              <a:rPr lang="en-US" dirty="0" smtClean="0"/>
              <a:t>To seek clarification, where needed</a:t>
            </a:r>
          </a:p>
          <a:p>
            <a:pPr lvl="2"/>
            <a:r>
              <a:rPr lang="en-US" dirty="0" smtClean="0"/>
              <a:t>To </a:t>
            </a:r>
            <a:r>
              <a:rPr lang="en-US" dirty="0" smtClean="0"/>
              <a:t>deepen and expand </a:t>
            </a:r>
            <a:r>
              <a:rPr lang="en-US" dirty="0" smtClean="0"/>
              <a:t>the conversation</a:t>
            </a:r>
            <a:br>
              <a:rPr lang="en-US" dirty="0" smtClean="0"/>
            </a:br>
            <a:r>
              <a:rPr lang="en-US" dirty="0" smtClean="0"/>
              <a:t/>
            </a:r>
            <a:br>
              <a:rPr lang="en-US" dirty="0" smtClean="0"/>
            </a:br>
            <a:r>
              <a:rPr lang="en-US" dirty="0" smtClean="0"/>
              <a:t/>
            </a:r>
            <a:br>
              <a:rPr lang="en-US" dirty="0" smtClean="0"/>
            </a:br>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D5B694-C605-47C0-B0DF-77BE247353EB}" type="slidenum">
              <a:rPr lang="en-US" smtClean="0"/>
              <a:pPr/>
              <a:t>11</a:t>
            </a:fld>
            <a:endParaRPr lang="en-US" dirty="0"/>
          </a:p>
        </p:txBody>
      </p:sp>
      <p:sp>
        <p:nvSpPr>
          <p:cNvPr id="6" name="Text Placeholder 5"/>
          <p:cNvSpPr>
            <a:spLocks noGrp="1"/>
          </p:cNvSpPr>
          <p:nvPr>
            <p:ph type="body" sz="quarter" idx="13"/>
          </p:nvPr>
        </p:nvSpPr>
        <p:spPr/>
        <p:txBody>
          <a:bodyPr/>
          <a:lstStyle/>
          <a:p>
            <a:r>
              <a:rPr lang="en-US" dirty="0" smtClean="0"/>
              <a:t>Learner </a:t>
            </a:r>
            <a:r>
              <a:rPr lang="en-US" dirty="0" smtClean="0"/>
              <a:t>– Instructor [Continued]</a:t>
            </a:r>
            <a:endParaRPr lang="en-US" dirty="0"/>
          </a:p>
        </p:txBody>
      </p:sp>
    </p:spTree>
    <p:extLst>
      <p:ext uri="{BB962C8B-B14F-4D97-AF65-F5344CB8AC3E}">
        <p14:creationId xmlns:p14="http://schemas.microsoft.com/office/powerpoint/2010/main" val="3451000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a:t>
            </a:r>
            <a:endParaRPr lang="en-US" dirty="0"/>
          </a:p>
        </p:txBody>
      </p:sp>
      <p:sp>
        <p:nvSpPr>
          <p:cNvPr id="3" name="Content Placeholder 2"/>
          <p:cNvSpPr>
            <a:spLocks noGrp="1"/>
          </p:cNvSpPr>
          <p:nvPr>
            <p:ph idx="1"/>
          </p:nvPr>
        </p:nvSpPr>
        <p:spPr/>
        <p:txBody>
          <a:bodyPr/>
          <a:lstStyle/>
          <a:p>
            <a:r>
              <a:rPr lang="en-US" dirty="0" smtClean="0"/>
              <a:t>Non-content related Discussion Forums</a:t>
            </a:r>
          </a:p>
          <a:p>
            <a:pPr lvl="1"/>
            <a:r>
              <a:rPr lang="en-US" dirty="0" smtClean="0"/>
              <a:t>Via Moodle Classroom</a:t>
            </a:r>
            <a:br>
              <a:rPr lang="en-US" dirty="0" smtClean="0"/>
            </a:br>
            <a:r>
              <a:rPr lang="en-US" dirty="0" smtClean="0"/>
              <a:t/>
            </a:r>
            <a:br>
              <a:rPr lang="en-US" dirty="0" smtClean="0"/>
            </a:br>
            <a:endParaRPr lang="en-US" dirty="0" smtClean="0"/>
          </a:p>
          <a:p>
            <a:r>
              <a:rPr lang="en-US" dirty="0" smtClean="0"/>
              <a:t>Topic Discussion Forums</a:t>
            </a:r>
          </a:p>
          <a:p>
            <a:pPr lvl="1"/>
            <a:r>
              <a:rPr lang="en-US" dirty="0" smtClean="0"/>
              <a:t>Via Moodle Classroom</a:t>
            </a:r>
            <a:br>
              <a:rPr lang="en-US" dirty="0" smtClean="0"/>
            </a:br>
            <a:r>
              <a:rPr lang="en-US" dirty="0" smtClean="0"/>
              <a:t/>
            </a:r>
            <a:br>
              <a:rPr lang="en-US" dirty="0" smtClean="0"/>
            </a:br>
            <a:endParaRPr lang="en-US" dirty="0" smtClean="0"/>
          </a:p>
          <a:p>
            <a:r>
              <a:rPr lang="en-US" dirty="0" smtClean="0"/>
              <a:t>Messaging</a:t>
            </a:r>
            <a:endParaRPr lang="en-US" dirty="0"/>
          </a:p>
          <a:p>
            <a:pPr lvl="1"/>
            <a:r>
              <a:rPr lang="en-US" dirty="0"/>
              <a:t>Via Moodle Classroom</a:t>
            </a:r>
          </a:p>
          <a:p>
            <a:pPr lvl="1"/>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D5B694-C605-47C0-B0DF-77BE247353EB}" type="slidenum">
              <a:rPr lang="en-US" smtClean="0"/>
              <a:pPr/>
              <a:t>12</a:t>
            </a:fld>
            <a:endParaRPr lang="en-US" dirty="0"/>
          </a:p>
        </p:txBody>
      </p:sp>
      <p:sp>
        <p:nvSpPr>
          <p:cNvPr id="6" name="Text Placeholder 5"/>
          <p:cNvSpPr>
            <a:spLocks noGrp="1"/>
          </p:cNvSpPr>
          <p:nvPr>
            <p:ph type="body" sz="quarter" idx="13"/>
          </p:nvPr>
        </p:nvSpPr>
        <p:spPr/>
        <p:txBody>
          <a:bodyPr/>
          <a:lstStyle/>
          <a:p>
            <a:r>
              <a:rPr lang="en-US" dirty="0" smtClean="0"/>
              <a:t>Learner - Learner</a:t>
            </a:r>
            <a:endParaRPr lang="en-US" dirty="0"/>
          </a:p>
        </p:txBody>
      </p:sp>
      <p:pic>
        <p:nvPicPr>
          <p:cNvPr id="3074" name="Picture 2" descr="C:\Users\Home\AppData\Local\Temp\SNAGHTML1f11e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380176"/>
            <a:ext cx="1743075" cy="24778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Home\AppData\Local\Temp\SNAGHTML200db8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249" y="2980564"/>
            <a:ext cx="2162175" cy="11334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ome\AppData\Local\Temp\SNAGHTML381df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04800"/>
            <a:ext cx="2767143" cy="256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840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4D5B694-C605-47C0-B0DF-77BE247353EB}" type="slidenum">
              <a:rPr lang="en-US" smtClean="0"/>
              <a:pPr/>
              <a:t>13</a:t>
            </a:fld>
            <a:endParaRPr lang="en-US" dirty="0"/>
          </a:p>
        </p:txBody>
      </p:sp>
      <p:sp>
        <p:nvSpPr>
          <p:cNvPr id="9" name="Text Placeholder 8"/>
          <p:cNvSpPr>
            <a:spLocks noGrp="1"/>
          </p:cNvSpPr>
          <p:nvPr>
            <p:ph type="body" sz="quarter" idx="14"/>
          </p:nvPr>
        </p:nvSpPr>
        <p:spPr>
          <a:xfrm>
            <a:off x="488016" y="2514600"/>
            <a:ext cx="7696200" cy="2362200"/>
          </a:xfrm>
        </p:spPr>
        <p:txBody>
          <a:bodyPr>
            <a:normAutofit/>
          </a:bodyPr>
          <a:lstStyle/>
          <a:p>
            <a:r>
              <a:rPr lang="en-US" sz="7200" b="0" dirty="0" smtClean="0"/>
              <a:t>GAGNÉ’S EVENTS OF INSTRUCTION</a:t>
            </a:r>
            <a:endParaRPr lang="en-US" sz="7200" b="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545" y="708401"/>
            <a:ext cx="1685441" cy="134835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739" y="708401"/>
            <a:ext cx="1797804" cy="1348353"/>
          </a:xfrm>
          <a:prstGeom prst="rect">
            <a:avLst/>
          </a:prstGeom>
        </p:spPr>
      </p:pic>
      <p:grpSp>
        <p:nvGrpSpPr>
          <p:cNvPr id="18" name="Group 17"/>
          <p:cNvGrpSpPr/>
          <p:nvPr/>
        </p:nvGrpSpPr>
        <p:grpSpPr>
          <a:xfrm>
            <a:off x="5852506" y="670947"/>
            <a:ext cx="1991740" cy="1367081"/>
            <a:chOff x="6705600" y="0"/>
            <a:chExt cx="2133600" cy="1464450"/>
          </a:xfrm>
        </p:grpSpPr>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0"/>
              <a:ext cx="2133600" cy="146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6972301" y="409060"/>
              <a:ext cx="1600200" cy="659395"/>
            </a:xfrm>
            <a:prstGeom prst="rect">
              <a:avLst/>
            </a:prstGeom>
            <a:noFill/>
          </p:spPr>
          <p:txBody>
            <a:bodyPr wrap="square" rtlCol="0">
              <a:spAutoFit/>
            </a:bodyPr>
            <a:lstStyle/>
            <a:p>
              <a:r>
                <a:rPr lang="en-US" sz="3400" dirty="0" smtClean="0">
                  <a:solidFill>
                    <a:schemeClr val="bg1"/>
                  </a:solidFill>
                  <a:latin typeface="Brush Script MT" panose="03060802040406070304" pitchFamily="66" charset="0"/>
                </a:rPr>
                <a:t>Stimulus</a:t>
              </a:r>
              <a:endParaRPr lang="en-US" sz="3400" dirty="0">
                <a:solidFill>
                  <a:schemeClr val="bg1"/>
                </a:solidFill>
                <a:latin typeface="Brush Script MT" panose="03060802040406070304" pitchFamily="66"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4234" y="708401"/>
            <a:ext cx="1798272" cy="134835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565" y="4842573"/>
            <a:ext cx="1583421" cy="1329627"/>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3986" y="4825687"/>
            <a:ext cx="1816445" cy="1363399"/>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0431" y="4825686"/>
            <a:ext cx="1206775" cy="1363400"/>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27207" y="4823636"/>
            <a:ext cx="909082" cy="1367500"/>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7617" y="4808908"/>
            <a:ext cx="2326783" cy="1363291"/>
          </a:xfrm>
          <a:prstGeom prst="rect">
            <a:avLst/>
          </a:prstGeom>
        </p:spPr>
      </p:pic>
    </p:spTree>
    <p:extLst>
      <p:ext uri="{BB962C8B-B14F-4D97-AF65-F5344CB8AC3E}">
        <p14:creationId xmlns:p14="http://schemas.microsoft.com/office/powerpoint/2010/main" val="4038435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GAGNÉ’S events of instruction</a:t>
            </a:r>
            <a:endParaRPr lang="en-US" dirty="0"/>
          </a:p>
        </p:txBody>
      </p:sp>
      <p:sp>
        <p:nvSpPr>
          <p:cNvPr id="8" name="Content Placeholder 7"/>
          <p:cNvSpPr>
            <a:spLocks noGrp="1"/>
          </p:cNvSpPr>
          <p:nvPr>
            <p:ph idx="1"/>
          </p:nvPr>
        </p:nvSpPr>
        <p:spPr>
          <a:xfrm>
            <a:off x="457200" y="1524000"/>
            <a:ext cx="7696200" cy="4449764"/>
          </a:xfrm>
        </p:spPr>
        <p:txBody>
          <a:bodyPr>
            <a:normAutofit/>
          </a:bodyPr>
          <a:lstStyle/>
          <a:p>
            <a:r>
              <a:rPr lang="en-US" dirty="0" err="1" smtClean="0"/>
              <a:t>Gagné’s</a:t>
            </a:r>
            <a:r>
              <a:rPr lang="en-US" dirty="0" smtClean="0"/>
              <a:t> Events of Instruction were used to develop this storyboard:</a:t>
            </a:r>
          </a:p>
          <a:p>
            <a:endParaRPr lang="en-US" dirty="0" smtClean="0"/>
          </a:p>
          <a:p>
            <a:pPr marL="0" indent="0">
              <a:buNone/>
            </a:pPr>
            <a:endParaRPr lang="en-US" dirty="0" smtClean="0"/>
          </a:p>
          <a:p>
            <a:endParaRPr lang="en-US" dirty="0"/>
          </a:p>
          <a:p>
            <a:endParaRPr lang="en-US" dirty="0" smtClean="0"/>
          </a:p>
          <a:p>
            <a:endParaRPr lang="en-US" dirty="0" smtClean="0"/>
          </a:p>
          <a:p>
            <a:pPr marL="400050" indent="0">
              <a:buNone/>
            </a:pPr>
            <a:r>
              <a:rPr lang="en-US" sz="1800" dirty="0" err="1" smtClean="0"/>
              <a:t>Harasim</a:t>
            </a:r>
            <a:r>
              <a:rPr lang="en-US" sz="1800" dirty="0"/>
              <a:t>, L. (2011). </a:t>
            </a:r>
            <a:r>
              <a:rPr lang="en-US" sz="1800" i="1" dirty="0"/>
              <a:t>Learning theory and online technologies</a:t>
            </a:r>
            <a:r>
              <a:rPr lang="en-US" sz="1800" dirty="0"/>
              <a:t>. </a:t>
            </a:r>
            <a:r>
              <a:rPr lang="en-US" sz="1800" dirty="0" err="1"/>
              <a:t>Routledge</a:t>
            </a:r>
            <a:r>
              <a:rPr lang="en-US" sz="1800" dirty="0"/>
              <a:t>, Taylor &amp; Francis Group.</a:t>
            </a:r>
          </a:p>
          <a:p>
            <a:pPr marL="0" indent="0">
              <a:buNone/>
            </a:pPr>
            <a:endParaRPr lang="en-US" dirty="0"/>
          </a:p>
          <a:p>
            <a:endParaRPr lang="en-US" dirty="0" smtClean="0"/>
          </a:p>
          <a:p>
            <a:endParaRPr lang="en-US" dirty="0" smtClean="0"/>
          </a:p>
          <a:p>
            <a:endParaRPr lang="en-US" dirty="0" smtClean="0">
              <a:solidFill>
                <a:srgbClr val="FF0000"/>
              </a:solidFill>
            </a:endParaRPr>
          </a:p>
          <a:p>
            <a:pPr marL="334963" lvl="1" indent="0">
              <a:buNone/>
            </a:pPr>
            <a:endParaRPr lang="en-US" dirty="0" smtClean="0"/>
          </a:p>
          <a:p>
            <a:pPr marL="334963" lvl="1" indent="0">
              <a:buNone/>
            </a:pPr>
            <a:endParaRPr lang="en-US" dirty="0"/>
          </a:p>
          <a:p>
            <a:pPr marL="334963" lvl="1"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14</a:t>
            </a:fld>
            <a:endParaRPr lang="en-US" dirty="0"/>
          </a:p>
        </p:txBody>
      </p:sp>
      <p:sp>
        <p:nvSpPr>
          <p:cNvPr id="9" name="Text Placeholder 8"/>
          <p:cNvSpPr>
            <a:spLocks noGrp="1"/>
          </p:cNvSpPr>
          <p:nvPr>
            <p:ph type="body" sz="quarter" idx="13"/>
          </p:nvPr>
        </p:nvSpPr>
        <p:spPr/>
        <p:txBody>
          <a:bodyPr/>
          <a:lstStyle/>
          <a:p>
            <a:r>
              <a:rPr lang="en-US" dirty="0" smtClean="0"/>
              <a:t>Overview</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62030409"/>
              </p:ext>
            </p:extLst>
          </p:nvPr>
        </p:nvGraphicFramePr>
        <p:xfrm>
          <a:off x="914400" y="2514600"/>
          <a:ext cx="6781799" cy="2489200"/>
        </p:xfrm>
        <a:graphic>
          <a:graphicData uri="http://schemas.openxmlformats.org/drawingml/2006/table">
            <a:tbl>
              <a:tblPr firstRow="1" bandRow="1">
                <a:tableStyleId>{5C22544A-7EE6-4342-B048-85BDC9FD1C3A}</a:tableStyleId>
              </a:tblPr>
              <a:tblGrid>
                <a:gridCol w="457200"/>
                <a:gridCol w="3048000"/>
                <a:gridCol w="228600"/>
                <a:gridCol w="381000"/>
                <a:gridCol w="2666999"/>
              </a:tblGrid>
              <a:tr h="142240">
                <a:tc>
                  <a:txBody>
                    <a:bodyPr/>
                    <a:lstStyle/>
                    <a:p>
                      <a:r>
                        <a:rPr lang="en-US" dirty="0" smtClean="0"/>
                        <a:t>#</a:t>
                      </a:r>
                      <a:endParaRPr lang="en-US" dirty="0"/>
                    </a:p>
                  </a:txBody>
                  <a:tcPr/>
                </a:tc>
                <a:tc>
                  <a:txBody>
                    <a:bodyPr/>
                    <a:lstStyle/>
                    <a:p>
                      <a:r>
                        <a:rPr lang="en-US" dirty="0" smtClean="0"/>
                        <a:t>Event</a:t>
                      </a:r>
                      <a:endParaRPr lang="en-US" dirty="0"/>
                    </a:p>
                  </a:txBody>
                  <a:tcPr/>
                </a:tc>
                <a:tc>
                  <a:txBody>
                    <a:bodyPr/>
                    <a:lstStyle/>
                    <a:p>
                      <a:endParaRPr lang="en-US" dirty="0"/>
                    </a:p>
                  </a:txBody>
                  <a:tcPr/>
                </a:tc>
                <a:tc>
                  <a:txBody>
                    <a:bodyPr/>
                    <a:lstStyle/>
                    <a:p>
                      <a:r>
                        <a:rPr lang="en-US" dirty="0" smtClean="0"/>
                        <a:t>#</a:t>
                      </a:r>
                      <a:endParaRPr lang="en-US" dirty="0"/>
                    </a:p>
                  </a:txBody>
                  <a:tcPr/>
                </a:tc>
                <a:tc>
                  <a:txBody>
                    <a:bodyPr/>
                    <a:lstStyle/>
                    <a:p>
                      <a:r>
                        <a:rPr lang="en-US" dirty="0" smtClean="0"/>
                        <a:t>Event</a:t>
                      </a:r>
                      <a:endParaRPr lang="en-US" dirty="0"/>
                    </a:p>
                  </a:txBody>
                  <a:tcPr/>
                </a:tc>
              </a:tr>
              <a:tr h="370840">
                <a:tc>
                  <a:txBody>
                    <a:bodyPr/>
                    <a:lstStyle/>
                    <a:p>
                      <a:r>
                        <a:rPr lang="en-US" dirty="0" smtClean="0"/>
                        <a:t>1</a:t>
                      </a:r>
                    </a:p>
                  </a:txBody>
                  <a:tcPr/>
                </a:tc>
                <a:tc>
                  <a:txBody>
                    <a:bodyPr/>
                    <a:lstStyle/>
                    <a:p>
                      <a:r>
                        <a:rPr lang="en-US" dirty="0" smtClean="0"/>
                        <a:t>Gaining Attention</a:t>
                      </a:r>
                      <a:endParaRPr lang="en-US" dirty="0"/>
                    </a:p>
                  </a:txBody>
                  <a:tcPr/>
                </a:tc>
                <a:tc>
                  <a:txBody>
                    <a:bodyPr/>
                    <a:lstStyle/>
                    <a:p>
                      <a:endParaRPr lang="en-US" dirty="0"/>
                    </a:p>
                  </a:txBody>
                  <a:tcPr/>
                </a:tc>
                <a:tc>
                  <a:txBody>
                    <a:bodyPr/>
                    <a:lstStyle/>
                    <a:p>
                      <a:r>
                        <a:rPr lang="en-US" dirty="0" smtClean="0"/>
                        <a:t>6</a:t>
                      </a:r>
                      <a:endParaRPr lang="en-US" dirty="0"/>
                    </a:p>
                  </a:txBody>
                  <a:tcPr/>
                </a:tc>
                <a:tc>
                  <a:txBody>
                    <a:bodyPr/>
                    <a:lstStyle/>
                    <a:p>
                      <a:r>
                        <a:rPr lang="en-US" dirty="0" smtClean="0"/>
                        <a:t>Eliciting Performance </a:t>
                      </a:r>
                      <a:endParaRPr lang="en-US" dirty="0"/>
                    </a:p>
                  </a:txBody>
                  <a:tcPr/>
                </a:tc>
              </a:tr>
              <a:tr h="370840">
                <a:tc>
                  <a:txBody>
                    <a:bodyPr/>
                    <a:lstStyle/>
                    <a:p>
                      <a:r>
                        <a:rPr lang="en-US" dirty="0" smtClean="0"/>
                        <a:t>2</a:t>
                      </a:r>
                    </a:p>
                  </a:txBody>
                  <a:tcPr/>
                </a:tc>
                <a:tc>
                  <a:txBody>
                    <a:bodyPr/>
                    <a:lstStyle/>
                    <a:p>
                      <a:r>
                        <a:rPr lang="en-US" dirty="0" smtClean="0"/>
                        <a:t>Informing Learner of Objective</a:t>
                      </a:r>
                      <a:endParaRPr lang="en-US" dirty="0"/>
                    </a:p>
                  </a:txBody>
                  <a:tcPr/>
                </a:tc>
                <a:tc>
                  <a:txBody>
                    <a:bodyPr/>
                    <a:lstStyle/>
                    <a:p>
                      <a:endParaRPr lang="en-US" dirty="0"/>
                    </a:p>
                  </a:txBody>
                  <a:tcPr/>
                </a:tc>
                <a:tc>
                  <a:txBody>
                    <a:bodyPr/>
                    <a:lstStyle/>
                    <a:p>
                      <a:r>
                        <a:rPr lang="en-US" dirty="0" smtClean="0"/>
                        <a:t>7</a:t>
                      </a:r>
                      <a:endParaRPr lang="en-US" dirty="0"/>
                    </a:p>
                  </a:txBody>
                  <a:tcPr/>
                </a:tc>
                <a:tc>
                  <a:txBody>
                    <a:bodyPr/>
                    <a:lstStyle/>
                    <a:p>
                      <a:r>
                        <a:rPr lang="en-US" dirty="0" smtClean="0"/>
                        <a:t>Providing Feedback </a:t>
                      </a:r>
                      <a:endParaRPr lang="en-US" dirty="0"/>
                    </a:p>
                  </a:txBody>
                  <a:tcPr/>
                </a:tc>
              </a:tr>
              <a:tr h="370840">
                <a:tc>
                  <a:txBody>
                    <a:bodyPr/>
                    <a:lstStyle/>
                    <a:p>
                      <a:r>
                        <a:rPr lang="en-US" dirty="0" smtClean="0"/>
                        <a:t>3</a:t>
                      </a:r>
                    </a:p>
                  </a:txBody>
                  <a:tcPr/>
                </a:tc>
                <a:tc>
                  <a:txBody>
                    <a:bodyPr/>
                    <a:lstStyle/>
                    <a:p>
                      <a:r>
                        <a:rPr lang="en-US" dirty="0" smtClean="0"/>
                        <a:t>Stimulating Recall</a:t>
                      </a:r>
                      <a:endParaRPr lang="en-US" dirty="0"/>
                    </a:p>
                  </a:txBody>
                  <a:tcPr/>
                </a:tc>
                <a:tc>
                  <a:txBody>
                    <a:bodyPr/>
                    <a:lstStyle/>
                    <a:p>
                      <a:endParaRPr lang="en-US" dirty="0"/>
                    </a:p>
                  </a:txBody>
                  <a:tcPr/>
                </a:tc>
                <a:tc>
                  <a:txBody>
                    <a:bodyPr/>
                    <a:lstStyle/>
                    <a:p>
                      <a:r>
                        <a:rPr lang="en-US" dirty="0" smtClean="0"/>
                        <a:t>8</a:t>
                      </a:r>
                      <a:endParaRPr lang="en-US" dirty="0"/>
                    </a:p>
                  </a:txBody>
                  <a:tcPr/>
                </a:tc>
                <a:tc>
                  <a:txBody>
                    <a:bodyPr/>
                    <a:lstStyle/>
                    <a:p>
                      <a:r>
                        <a:rPr lang="en-US" dirty="0" smtClean="0"/>
                        <a:t>Assessing Performance </a:t>
                      </a:r>
                      <a:endParaRPr lang="en-US" dirty="0"/>
                    </a:p>
                  </a:txBody>
                  <a:tcPr/>
                </a:tc>
              </a:tr>
              <a:tr h="370840">
                <a:tc>
                  <a:txBody>
                    <a:bodyPr/>
                    <a:lstStyle/>
                    <a:p>
                      <a:r>
                        <a:rPr lang="en-US" dirty="0" smtClean="0"/>
                        <a:t>4</a:t>
                      </a:r>
                    </a:p>
                  </a:txBody>
                  <a:tcPr/>
                </a:tc>
                <a:tc>
                  <a:txBody>
                    <a:bodyPr/>
                    <a:lstStyle/>
                    <a:p>
                      <a:r>
                        <a:rPr lang="en-US" dirty="0" smtClean="0"/>
                        <a:t>Presenting the Stimulus </a:t>
                      </a:r>
                      <a:endParaRPr lang="en-US" dirty="0"/>
                    </a:p>
                  </a:txBody>
                  <a:tcPr/>
                </a:tc>
                <a:tc>
                  <a:txBody>
                    <a:bodyPr/>
                    <a:lstStyle/>
                    <a:p>
                      <a:endParaRPr lang="en-US" dirty="0"/>
                    </a:p>
                  </a:txBody>
                  <a:tcPr/>
                </a:tc>
                <a:tc>
                  <a:txBody>
                    <a:bodyPr/>
                    <a:lstStyle/>
                    <a:p>
                      <a:r>
                        <a:rPr lang="en-US" dirty="0" smtClean="0"/>
                        <a:t>9</a:t>
                      </a:r>
                      <a:endParaRPr lang="en-US" dirty="0"/>
                    </a:p>
                  </a:txBody>
                  <a:tcPr/>
                </a:tc>
                <a:tc>
                  <a:txBody>
                    <a:bodyPr/>
                    <a:lstStyle/>
                    <a:p>
                      <a:r>
                        <a:rPr lang="en-US" dirty="0" smtClean="0"/>
                        <a:t>Enhancing Retention and Transfer </a:t>
                      </a:r>
                      <a:endParaRPr lang="en-US" dirty="0"/>
                    </a:p>
                  </a:txBody>
                  <a:tcPr/>
                </a:tc>
              </a:tr>
              <a:tr h="370840">
                <a:tc>
                  <a:txBody>
                    <a:bodyPr/>
                    <a:lstStyle/>
                    <a:p>
                      <a:r>
                        <a:rPr lang="en-US" dirty="0" smtClean="0"/>
                        <a:t>5</a:t>
                      </a:r>
                      <a:endParaRPr lang="en-US" dirty="0"/>
                    </a:p>
                  </a:txBody>
                  <a:tcPr/>
                </a:tc>
                <a:tc>
                  <a:txBody>
                    <a:bodyPr/>
                    <a:lstStyle/>
                    <a:p>
                      <a:r>
                        <a:rPr lang="en-US" dirty="0" smtClean="0"/>
                        <a:t>Providing Learning Guidance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221262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Course overview</a:t>
            </a:r>
            <a:endParaRPr lang="en-US" dirty="0"/>
          </a:p>
        </p:txBody>
      </p:sp>
      <p:sp>
        <p:nvSpPr>
          <p:cNvPr id="8" name="Content Placeholder 7"/>
          <p:cNvSpPr>
            <a:spLocks noGrp="1"/>
          </p:cNvSpPr>
          <p:nvPr>
            <p:ph idx="1"/>
          </p:nvPr>
        </p:nvSpPr>
        <p:spPr/>
        <p:txBody>
          <a:bodyPr>
            <a:normAutofit/>
          </a:bodyPr>
          <a:lstStyle/>
          <a:p>
            <a:r>
              <a:rPr lang="en-US" dirty="0" smtClean="0"/>
              <a:t>The following </a:t>
            </a:r>
            <a:r>
              <a:rPr lang="en-US" dirty="0"/>
              <a:t>slides summarize how each element of the course corresponds </a:t>
            </a:r>
            <a:r>
              <a:rPr lang="en-US" dirty="0" smtClean="0"/>
              <a:t>to </a:t>
            </a:r>
            <a:r>
              <a:rPr lang="en-US" dirty="0" err="1" smtClean="0"/>
              <a:t>Gagné’s</a:t>
            </a:r>
            <a:r>
              <a:rPr lang="en-US" dirty="0" smtClean="0"/>
              <a:t> Events of Instruction</a:t>
            </a:r>
            <a:endParaRPr lang="en-US" dirty="0"/>
          </a:p>
          <a:p>
            <a:endParaRPr lang="en-US" dirty="0" smtClean="0"/>
          </a:p>
          <a:p>
            <a:endParaRPr lang="en-US" dirty="0" smtClean="0"/>
          </a:p>
          <a:p>
            <a:endParaRPr lang="en-US" dirty="0" smtClean="0">
              <a:solidFill>
                <a:srgbClr val="FF0000"/>
              </a:solidFill>
            </a:endParaRPr>
          </a:p>
          <a:p>
            <a:pPr marL="334963" lvl="1" indent="0">
              <a:buNone/>
            </a:pPr>
            <a:endParaRPr lang="en-US" dirty="0" smtClean="0"/>
          </a:p>
          <a:p>
            <a:pPr marL="334963" lvl="1" indent="0">
              <a:buNone/>
            </a:pPr>
            <a:endParaRPr lang="en-US" dirty="0"/>
          </a:p>
          <a:p>
            <a:pPr marL="334963" lvl="1"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15</a:t>
            </a:fld>
            <a:endParaRPr lang="en-US" dirty="0"/>
          </a:p>
        </p:txBody>
      </p:sp>
      <p:sp>
        <p:nvSpPr>
          <p:cNvPr id="9" name="Text Placeholder 8"/>
          <p:cNvSpPr>
            <a:spLocks noGrp="1"/>
          </p:cNvSpPr>
          <p:nvPr>
            <p:ph type="body" sz="quarter" idx="13"/>
          </p:nvPr>
        </p:nvSpPr>
        <p:spPr/>
        <p:txBody>
          <a:bodyPr/>
          <a:lstStyle/>
          <a:p>
            <a:r>
              <a:rPr lang="en-US" dirty="0" smtClean="0"/>
              <a:t>Summary</a:t>
            </a:r>
            <a:endParaRPr lang="en-US" dirty="0"/>
          </a:p>
        </p:txBody>
      </p:sp>
    </p:spTree>
    <p:extLst>
      <p:ext uri="{BB962C8B-B14F-4D97-AF65-F5344CB8AC3E}">
        <p14:creationId xmlns:p14="http://schemas.microsoft.com/office/powerpoint/2010/main" val="1054556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a:t>
            </a:r>
            <a:r>
              <a:rPr lang="en-US" dirty="0" smtClean="0"/>
              <a:t>overview </a:t>
            </a:r>
            <a:endParaRPr lang="en-US" dirty="0"/>
          </a:p>
        </p:txBody>
      </p:sp>
      <p:sp>
        <p:nvSpPr>
          <p:cNvPr id="8" name="Content Placeholder 7"/>
          <p:cNvSpPr>
            <a:spLocks noGrp="1"/>
          </p:cNvSpPr>
          <p:nvPr>
            <p:ph idx="1"/>
          </p:nvPr>
        </p:nvSpPr>
        <p:spPr/>
        <p:txBody>
          <a:bodyPr/>
          <a:lstStyle/>
          <a:p>
            <a:r>
              <a:rPr lang="en-US" dirty="0" smtClean="0"/>
              <a:t>Text and video greeting on the topic home page that appears on the course home page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16</a:t>
            </a:fld>
            <a:endParaRPr lang="en-US" dirty="0"/>
          </a:p>
        </p:txBody>
      </p:sp>
      <p:sp>
        <p:nvSpPr>
          <p:cNvPr id="9" name="Text Placeholder 8"/>
          <p:cNvSpPr>
            <a:spLocks noGrp="1"/>
          </p:cNvSpPr>
          <p:nvPr>
            <p:ph type="body" sz="quarter" idx="13"/>
          </p:nvPr>
        </p:nvSpPr>
        <p:spPr/>
        <p:txBody>
          <a:bodyPr/>
          <a:lstStyle/>
          <a:p>
            <a:r>
              <a:rPr lang="en-US" dirty="0" smtClean="0"/>
              <a:t>Event 1: Gaining Attention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0"/>
            <a:ext cx="1685441" cy="1348353"/>
          </a:xfrm>
          <a:prstGeom prst="rect">
            <a:avLst/>
          </a:prstGeom>
        </p:spPr>
      </p:pic>
      <p:pic>
        <p:nvPicPr>
          <p:cNvPr id="2" name="Picture 2" descr="C:\Users\Home\AppData\Local\Temp\SNAGHTML1bf63e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 y="2514600"/>
            <a:ext cx="3857143" cy="417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658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a:t>
            </a:r>
            <a:r>
              <a:rPr lang="en-US" dirty="0" smtClean="0"/>
              <a:t>overview</a:t>
            </a:r>
            <a:endParaRPr lang="en-US" dirty="0"/>
          </a:p>
        </p:txBody>
      </p:sp>
      <p:sp>
        <p:nvSpPr>
          <p:cNvPr id="8" name="Content Placeholder 7"/>
          <p:cNvSpPr>
            <a:spLocks noGrp="1"/>
          </p:cNvSpPr>
          <p:nvPr>
            <p:ph idx="1"/>
          </p:nvPr>
        </p:nvSpPr>
        <p:spPr>
          <a:xfrm>
            <a:off x="457200" y="1676400"/>
            <a:ext cx="3733800" cy="4449764"/>
          </a:xfrm>
        </p:spPr>
        <p:txBody>
          <a:bodyPr/>
          <a:lstStyle/>
          <a:p>
            <a:r>
              <a:rPr lang="en-US" dirty="0" smtClean="0"/>
              <a:t>Text Topic Basics Page</a:t>
            </a:r>
          </a:p>
          <a:p>
            <a:pPr lvl="1"/>
            <a:r>
              <a:rPr lang="en-US" dirty="0" smtClean="0"/>
              <a:t>Introduces the topic</a:t>
            </a:r>
          </a:p>
          <a:p>
            <a:pPr lvl="1"/>
            <a:r>
              <a:rPr lang="en-US" dirty="0" smtClean="0"/>
              <a:t>Lists the associated learning objectives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17</a:t>
            </a:fld>
            <a:endParaRPr lang="en-US" dirty="0"/>
          </a:p>
        </p:txBody>
      </p:sp>
      <p:sp>
        <p:nvSpPr>
          <p:cNvPr id="9" name="Text Placeholder 8"/>
          <p:cNvSpPr>
            <a:spLocks noGrp="1"/>
          </p:cNvSpPr>
          <p:nvPr>
            <p:ph type="body" sz="quarter" idx="13"/>
          </p:nvPr>
        </p:nvSpPr>
        <p:spPr/>
        <p:txBody>
          <a:bodyPr/>
          <a:lstStyle/>
          <a:p>
            <a:r>
              <a:rPr lang="en-US" dirty="0" smtClean="0"/>
              <a:t>Event </a:t>
            </a:r>
            <a:r>
              <a:rPr lang="en-US" dirty="0"/>
              <a:t>2</a:t>
            </a:r>
            <a:r>
              <a:rPr lang="en-US" dirty="0" smtClean="0"/>
              <a:t>: Informing Learner of Objective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441" y="0"/>
            <a:ext cx="1828800" cy="1371600"/>
          </a:xfrm>
          <a:prstGeom prst="rect">
            <a:avLst/>
          </a:prstGeom>
        </p:spPr>
      </p:pic>
      <p:pic>
        <p:nvPicPr>
          <p:cNvPr id="2050" name="Picture 2" descr="C:\Users\Home\AppData\Local\Temp\SNAGHTML119745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0200"/>
            <a:ext cx="4135715" cy="476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534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a:t>
            </a:r>
            <a:r>
              <a:rPr lang="en-US" dirty="0" smtClean="0"/>
              <a:t>overview</a:t>
            </a:r>
            <a:endParaRPr lang="en-US" dirty="0"/>
          </a:p>
        </p:txBody>
      </p:sp>
      <p:sp>
        <p:nvSpPr>
          <p:cNvPr id="8" name="Content Placeholder 7"/>
          <p:cNvSpPr>
            <a:spLocks noGrp="1"/>
          </p:cNvSpPr>
          <p:nvPr>
            <p:ph idx="1"/>
          </p:nvPr>
        </p:nvSpPr>
        <p:spPr/>
        <p:txBody>
          <a:bodyPr/>
          <a:lstStyle/>
          <a:p>
            <a:r>
              <a:rPr lang="en-US" dirty="0" smtClean="0"/>
              <a:t>Topic Pre-Assessment</a:t>
            </a:r>
          </a:p>
          <a:p>
            <a:pPr lvl="1"/>
            <a:r>
              <a:rPr lang="en-US" dirty="0" smtClean="0"/>
              <a:t>5-10 question quiz</a:t>
            </a:r>
          </a:p>
          <a:p>
            <a:r>
              <a:rPr lang="en-US" dirty="0" smtClean="0"/>
              <a:t>Brainstorming Discussion</a:t>
            </a:r>
          </a:p>
          <a:p>
            <a:pPr lvl="1"/>
            <a:r>
              <a:rPr lang="en-US" dirty="0" smtClean="0"/>
              <a:t>Provides </a:t>
            </a:r>
            <a:r>
              <a:rPr lang="en-US" dirty="0"/>
              <a:t>an opportunity </a:t>
            </a:r>
            <a:r>
              <a:rPr lang="en-US" dirty="0" smtClean="0"/>
              <a:t>for learners to recall and share their </a:t>
            </a:r>
            <a:r>
              <a:rPr lang="en-US" dirty="0"/>
              <a:t>prior experience and </a:t>
            </a:r>
            <a:r>
              <a:rPr lang="en-US" dirty="0" smtClean="0"/>
              <a:t>knowledge</a:t>
            </a:r>
          </a:p>
          <a:p>
            <a:pPr lvl="1"/>
            <a:r>
              <a:rPr lang="en-US" b="1" dirty="0" smtClean="0"/>
              <a:t>Submission Details: </a:t>
            </a:r>
            <a:r>
              <a:rPr lang="en-US" dirty="0" smtClean="0"/>
              <a:t>Topic </a:t>
            </a:r>
            <a:r>
              <a:rPr lang="en-US" dirty="0"/>
              <a:t>Discussion Forum via Moodle Classroom</a:t>
            </a:r>
          </a:p>
          <a:p>
            <a:pPr lvl="1"/>
            <a:r>
              <a:rPr lang="en-US" b="1" dirty="0" smtClean="0"/>
              <a:t>Assignment Details: </a:t>
            </a:r>
            <a:r>
              <a:rPr lang="en-US" dirty="0" smtClean="0"/>
              <a:t>Posted </a:t>
            </a:r>
            <a:r>
              <a:rPr lang="en-US" dirty="0"/>
              <a:t>in the Assignments </a:t>
            </a:r>
            <a:r>
              <a:rPr lang="en-US" dirty="0" err="1"/>
              <a:t>ebook</a:t>
            </a:r>
            <a:r>
              <a:rPr lang="en-US" dirty="0"/>
              <a:t> in the Moodle </a:t>
            </a:r>
            <a:r>
              <a:rPr lang="en-US" dirty="0" smtClean="0"/>
              <a:t>Classroom and appear below</a:t>
            </a:r>
            <a:endParaRPr lang="en-US" dirty="0"/>
          </a:p>
          <a:p>
            <a:pPr lvl="2"/>
            <a:r>
              <a:rPr lang="en-US" dirty="0">
                <a:hlinkClick r:id="rId2"/>
              </a:rPr>
              <a:t>Discussion Forum Guidelines </a:t>
            </a:r>
            <a:endParaRPr lang="en-US" dirty="0" smtClean="0"/>
          </a:p>
          <a:p>
            <a:pPr lvl="2"/>
            <a:r>
              <a:rPr lang="en-US" dirty="0">
                <a:hlinkClick r:id="rId3"/>
              </a:rPr>
              <a:t>Discussion Forum </a:t>
            </a:r>
            <a:r>
              <a:rPr lang="en-US" dirty="0" smtClean="0">
                <a:hlinkClick r:id="rId3"/>
              </a:rPr>
              <a:t>Rubric</a:t>
            </a:r>
            <a:endParaRPr lang="en-US" dirty="0"/>
          </a:p>
          <a:p>
            <a:pPr lvl="1"/>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18</a:t>
            </a:fld>
            <a:endParaRPr lang="en-US" dirty="0"/>
          </a:p>
        </p:txBody>
      </p:sp>
      <p:sp>
        <p:nvSpPr>
          <p:cNvPr id="9" name="Text Placeholder 8"/>
          <p:cNvSpPr>
            <a:spLocks noGrp="1"/>
          </p:cNvSpPr>
          <p:nvPr>
            <p:ph type="body" sz="quarter" idx="13"/>
          </p:nvPr>
        </p:nvSpPr>
        <p:spPr/>
        <p:txBody>
          <a:bodyPr/>
          <a:lstStyle/>
          <a:p>
            <a:r>
              <a:rPr lang="en-US" dirty="0" smtClean="0"/>
              <a:t>Event 3: Stimulating Recall of Previous Learning (</a:t>
            </a:r>
            <a:r>
              <a:rPr lang="en-US" dirty="0" err="1" smtClean="0"/>
              <a:t>Gagné</a:t>
            </a:r>
            <a:r>
              <a:rPr lang="en-US" dirty="0" smtClean="0"/>
              <a:t>)</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263" y="0"/>
            <a:ext cx="1729353" cy="1296677"/>
          </a:xfrm>
          <a:prstGeom prst="rect">
            <a:avLst/>
          </a:prstGeom>
        </p:spPr>
      </p:pic>
    </p:spTree>
    <p:extLst>
      <p:ext uri="{BB962C8B-B14F-4D97-AF65-F5344CB8AC3E}">
        <p14:creationId xmlns:p14="http://schemas.microsoft.com/office/powerpoint/2010/main" val="1658651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a:t>
            </a:r>
            <a:r>
              <a:rPr lang="en-US" dirty="0" smtClean="0"/>
              <a:t>overview</a:t>
            </a:r>
            <a:endParaRPr lang="en-US" dirty="0"/>
          </a:p>
        </p:txBody>
      </p:sp>
      <p:sp>
        <p:nvSpPr>
          <p:cNvPr id="8" name="Content Placeholder 7"/>
          <p:cNvSpPr>
            <a:spLocks noGrp="1"/>
          </p:cNvSpPr>
          <p:nvPr>
            <p:ph idx="1"/>
          </p:nvPr>
        </p:nvSpPr>
        <p:spPr/>
        <p:txBody>
          <a:bodyPr/>
          <a:lstStyle/>
          <a:p>
            <a:r>
              <a:rPr lang="en-US" dirty="0" smtClean="0"/>
              <a:t>Topic related content is presented</a:t>
            </a:r>
          </a:p>
          <a:p>
            <a:pPr lvl="1"/>
            <a:r>
              <a:rPr lang="en-US" dirty="0" smtClean="0"/>
              <a:t>Reflection questions presented to set the stage for reading</a:t>
            </a:r>
          </a:p>
          <a:p>
            <a:pPr lvl="1"/>
            <a:r>
              <a:rPr lang="en-US" dirty="0" smtClean="0"/>
              <a:t>Content presented in two different formats</a:t>
            </a:r>
          </a:p>
          <a:p>
            <a:pPr lvl="2"/>
            <a:r>
              <a:rPr lang="en-US" dirty="0" smtClean="0"/>
              <a:t>Text and Video</a:t>
            </a:r>
          </a:p>
          <a:p>
            <a:pPr lvl="2"/>
            <a:r>
              <a:rPr lang="en-US" dirty="0" smtClean="0"/>
              <a:t>Text and Podcast</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19</a:t>
            </a:fld>
            <a:endParaRPr lang="en-US" dirty="0"/>
          </a:p>
        </p:txBody>
      </p:sp>
      <p:sp>
        <p:nvSpPr>
          <p:cNvPr id="9" name="Text Placeholder 8"/>
          <p:cNvSpPr>
            <a:spLocks noGrp="1"/>
          </p:cNvSpPr>
          <p:nvPr>
            <p:ph type="body" sz="quarter" idx="13"/>
          </p:nvPr>
        </p:nvSpPr>
        <p:spPr/>
        <p:txBody>
          <a:bodyPr/>
          <a:lstStyle/>
          <a:p>
            <a:r>
              <a:rPr lang="en-US" dirty="0" smtClean="0"/>
              <a:t>Event 4: Presenting the Stimulus (</a:t>
            </a:r>
            <a:r>
              <a:rPr lang="en-US" dirty="0" err="1" smtClean="0"/>
              <a:t>Gagné</a:t>
            </a:r>
            <a:r>
              <a:rPr lang="en-US" dirty="0" smtClean="0"/>
              <a:t>)</a:t>
            </a:r>
            <a:endParaRPr lang="en-US" dirty="0"/>
          </a:p>
        </p:txBody>
      </p:sp>
      <p:grpSp>
        <p:nvGrpSpPr>
          <p:cNvPr id="10" name="Group 9"/>
          <p:cNvGrpSpPr/>
          <p:nvPr/>
        </p:nvGrpSpPr>
        <p:grpSpPr>
          <a:xfrm>
            <a:off x="6705600" y="0"/>
            <a:ext cx="2133600" cy="1464450"/>
            <a:chOff x="6705600" y="0"/>
            <a:chExt cx="2133600" cy="146445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0"/>
              <a:ext cx="2133600" cy="146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972300" y="409060"/>
              <a:ext cx="1600200" cy="646331"/>
            </a:xfrm>
            <a:prstGeom prst="rect">
              <a:avLst/>
            </a:prstGeom>
            <a:noFill/>
          </p:spPr>
          <p:txBody>
            <a:bodyPr wrap="square" rtlCol="0">
              <a:spAutoFit/>
            </a:bodyPr>
            <a:lstStyle/>
            <a:p>
              <a:r>
                <a:rPr lang="en-US" sz="3600" dirty="0" smtClean="0">
                  <a:solidFill>
                    <a:schemeClr val="bg1"/>
                  </a:solidFill>
                  <a:latin typeface="Brush Script MT" panose="03060802040406070304" pitchFamily="66" charset="0"/>
                </a:rPr>
                <a:t>Stimulus</a:t>
              </a:r>
              <a:endParaRPr lang="en-US" sz="3600" dirty="0">
                <a:solidFill>
                  <a:schemeClr val="bg1"/>
                </a:solidFill>
                <a:latin typeface="Brush Script MT" panose="03060802040406070304" pitchFamily="66" charset="0"/>
              </a:endParaRPr>
            </a:p>
          </p:txBody>
        </p:sp>
      </p:grpSp>
      <p:pic>
        <p:nvPicPr>
          <p:cNvPr id="3074" name="Picture 2" descr="C:\Users\Home\AppData\Local\Temp\SNAGHTML167e4c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2971800"/>
            <a:ext cx="510540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958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 topics</a:t>
            </a:r>
            <a:endParaRPr lang="en-US" dirty="0"/>
          </a:p>
        </p:txBody>
      </p:sp>
      <p:sp>
        <p:nvSpPr>
          <p:cNvPr id="3" name="Content Placeholder 2"/>
          <p:cNvSpPr>
            <a:spLocks noGrp="1"/>
          </p:cNvSpPr>
          <p:nvPr>
            <p:ph idx="1"/>
          </p:nvPr>
        </p:nvSpPr>
        <p:spPr/>
        <p:txBody>
          <a:bodyPr>
            <a:normAutofit lnSpcReduction="10000"/>
          </a:bodyPr>
          <a:lstStyle/>
          <a:p>
            <a:r>
              <a:rPr lang="en-US" dirty="0" smtClean="0"/>
              <a:t>Purpose</a:t>
            </a:r>
          </a:p>
          <a:p>
            <a:r>
              <a:rPr lang="en-US" dirty="0" smtClean="0"/>
              <a:t>Course Basics</a:t>
            </a:r>
          </a:p>
          <a:p>
            <a:pPr lvl="1"/>
            <a:r>
              <a:rPr lang="en-US" dirty="0" smtClean="0"/>
              <a:t>Overview</a:t>
            </a:r>
          </a:p>
          <a:p>
            <a:pPr lvl="1"/>
            <a:r>
              <a:rPr lang="en-US" dirty="0" smtClean="0"/>
              <a:t>Audience</a:t>
            </a:r>
          </a:p>
          <a:p>
            <a:pPr lvl="1"/>
            <a:r>
              <a:rPr lang="en-US" dirty="0" smtClean="0"/>
              <a:t>Learning Objectives</a:t>
            </a:r>
          </a:p>
          <a:p>
            <a:pPr lvl="1"/>
            <a:r>
              <a:rPr lang="en-US" dirty="0" smtClean="0"/>
              <a:t>Course Topics</a:t>
            </a:r>
          </a:p>
          <a:p>
            <a:r>
              <a:rPr lang="en-US" dirty="0"/>
              <a:t>Course Environment</a:t>
            </a:r>
          </a:p>
          <a:p>
            <a:r>
              <a:rPr lang="en-US" dirty="0" smtClean="0"/>
              <a:t>Interaction</a:t>
            </a:r>
          </a:p>
          <a:p>
            <a:r>
              <a:rPr lang="en-US" dirty="0" err="1"/>
              <a:t>Gagné's</a:t>
            </a:r>
            <a:r>
              <a:rPr lang="en-US" dirty="0"/>
              <a:t> Events </a:t>
            </a:r>
            <a:r>
              <a:rPr lang="en-US" dirty="0" smtClean="0"/>
              <a:t>of Instruction</a:t>
            </a:r>
          </a:p>
          <a:p>
            <a:pPr lvl="1"/>
            <a:r>
              <a:rPr lang="en-US" dirty="0" smtClean="0"/>
              <a:t>Course Overview</a:t>
            </a:r>
          </a:p>
          <a:p>
            <a:pPr lvl="1"/>
            <a:r>
              <a:rPr lang="en-US" dirty="0" smtClean="0"/>
              <a:t>Course Sample</a:t>
            </a:r>
          </a:p>
          <a:p>
            <a:endParaRPr lang="en-US" dirty="0" smtClean="0"/>
          </a:p>
          <a:p>
            <a:endParaRPr lang="en-US" dirty="0"/>
          </a:p>
        </p:txBody>
      </p:sp>
      <p:sp>
        <p:nvSpPr>
          <p:cNvPr id="4" name="Text Placeholder 3"/>
          <p:cNvSpPr>
            <a:spLocks noGrp="1"/>
          </p:cNvSpPr>
          <p:nvPr>
            <p:ph type="body" sz="quarter" idx="13"/>
          </p:nvPr>
        </p:nvSpPr>
        <p:spPr/>
        <p:txBody>
          <a:bodyPr/>
          <a:lstStyle/>
          <a:p>
            <a:endParaRPr lang="en-US" dirty="0"/>
          </a:p>
        </p:txBody>
      </p:sp>
      <p:sp>
        <p:nvSpPr>
          <p:cNvPr id="6" name="Slide Number Placeholder 5"/>
          <p:cNvSpPr>
            <a:spLocks noGrp="1"/>
          </p:cNvSpPr>
          <p:nvPr>
            <p:ph type="sldNum" sz="quarter" idx="12"/>
          </p:nvPr>
        </p:nvSpPr>
        <p:spPr/>
        <p:txBody>
          <a:bodyPr/>
          <a:lstStyle/>
          <a:p>
            <a:fld id="{54D5B694-C605-47C0-B0DF-77BE247353EB}" type="slidenum">
              <a:rPr lang="en-US" smtClean="0"/>
              <a:t>2</a:t>
            </a:fld>
            <a:endParaRPr lang="en-US" dirty="0"/>
          </a:p>
        </p:txBody>
      </p:sp>
    </p:spTree>
    <p:extLst>
      <p:ext uri="{BB962C8B-B14F-4D97-AF65-F5344CB8AC3E}">
        <p14:creationId xmlns:p14="http://schemas.microsoft.com/office/powerpoint/2010/main" val="4031820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a:t>
            </a:r>
            <a:r>
              <a:rPr lang="en-US" dirty="0" smtClean="0"/>
              <a:t>overview</a:t>
            </a:r>
            <a:endParaRPr lang="en-US" dirty="0"/>
          </a:p>
        </p:txBody>
      </p:sp>
      <p:sp>
        <p:nvSpPr>
          <p:cNvPr id="8" name="Content Placeholder 7"/>
          <p:cNvSpPr>
            <a:spLocks noGrp="1"/>
          </p:cNvSpPr>
          <p:nvPr>
            <p:ph idx="1"/>
          </p:nvPr>
        </p:nvSpPr>
        <p:spPr/>
        <p:txBody>
          <a:bodyPr/>
          <a:lstStyle/>
          <a:p>
            <a:r>
              <a:rPr lang="en-US" dirty="0"/>
              <a:t>Learning guidance for the entire course are elaborated in the attached </a:t>
            </a:r>
            <a:r>
              <a:rPr lang="en-US" dirty="0" smtClean="0">
                <a:hlinkClick r:id="rId2"/>
              </a:rPr>
              <a:t>Syllabus</a:t>
            </a:r>
            <a:endParaRPr lang="en-US" dirty="0" smtClean="0"/>
          </a:p>
          <a:p>
            <a:r>
              <a:rPr lang="en-US" dirty="0" smtClean="0"/>
              <a:t>Learning guidance provided in guidance documents</a:t>
            </a:r>
          </a:p>
          <a:p>
            <a:pPr lvl="1"/>
            <a:r>
              <a:rPr lang="en-US" dirty="0" smtClean="0">
                <a:hlinkClick r:id="rId3"/>
              </a:rPr>
              <a:t>Action Plan Guidelines</a:t>
            </a:r>
            <a:endParaRPr lang="en-US" dirty="0" smtClean="0"/>
          </a:p>
          <a:p>
            <a:pPr lvl="1"/>
            <a:r>
              <a:rPr lang="en-US" dirty="0" smtClean="0">
                <a:hlinkClick r:id="rId4"/>
              </a:rPr>
              <a:t>Learning Journal Guidelines</a:t>
            </a:r>
            <a:endParaRPr lang="en-US" dirty="0" smtClean="0"/>
          </a:p>
          <a:p>
            <a:pPr lvl="1"/>
            <a:r>
              <a:rPr lang="en-US" dirty="0" smtClean="0">
                <a:hlinkClick r:id="rId5"/>
              </a:rPr>
              <a:t>Make Your Case Guidelines</a:t>
            </a:r>
            <a:endParaRPr lang="en-US" dirty="0" smtClean="0"/>
          </a:p>
          <a:p>
            <a:pPr lvl="1"/>
            <a:r>
              <a:rPr lang="en-US" dirty="0">
                <a:hlinkClick r:id="rId6"/>
              </a:rPr>
              <a:t>Discussion Forum Guidelines </a:t>
            </a:r>
            <a:endParaRPr lang="en-US" dirty="0"/>
          </a:p>
          <a:p>
            <a:r>
              <a:rPr lang="en-US" dirty="0" smtClean="0"/>
              <a:t>Learning guidance provide via interactions</a:t>
            </a:r>
          </a:p>
          <a:p>
            <a:pPr lvl="1"/>
            <a:r>
              <a:rPr lang="en-US" dirty="0" smtClean="0"/>
              <a:t>As described in the Interactions section</a:t>
            </a:r>
            <a:endParaRPr lang="en-US" dirty="0"/>
          </a:p>
          <a:p>
            <a:pPr marL="0"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20</a:t>
            </a:fld>
            <a:endParaRPr lang="en-US" dirty="0"/>
          </a:p>
        </p:txBody>
      </p:sp>
      <p:sp>
        <p:nvSpPr>
          <p:cNvPr id="9" name="Text Placeholder 8"/>
          <p:cNvSpPr>
            <a:spLocks noGrp="1"/>
          </p:cNvSpPr>
          <p:nvPr>
            <p:ph type="body" sz="quarter" idx="13"/>
          </p:nvPr>
        </p:nvSpPr>
        <p:spPr/>
        <p:txBody>
          <a:bodyPr/>
          <a:lstStyle/>
          <a:p>
            <a:r>
              <a:rPr lang="en-US" dirty="0" smtClean="0"/>
              <a:t>Event 5: Providing Learning Guidance (</a:t>
            </a:r>
            <a:r>
              <a:rPr lang="en-US" dirty="0" err="1" smtClean="0"/>
              <a:t>Gagné</a:t>
            </a:r>
            <a:r>
              <a:rPr lang="en-US" dirty="0" smtClean="0"/>
              <a:t>)</a:t>
            </a:r>
            <a:endParaRPr lang="en-US"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9000" y="0"/>
            <a:ext cx="1609241" cy="1351309"/>
          </a:xfrm>
          <a:prstGeom prst="rect">
            <a:avLst/>
          </a:prstGeom>
        </p:spPr>
      </p:pic>
    </p:spTree>
    <p:extLst>
      <p:ext uri="{BB962C8B-B14F-4D97-AF65-F5344CB8AC3E}">
        <p14:creationId xmlns:p14="http://schemas.microsoft.com/office/powerpoint/2010/main" val="1605281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a:t>
            </a:r>
            <a:r>
              <a:rPr lang="en-US" dirty="0" smtClean="0"/>
              <a:t>overview</a:t>
            </a:r>
            <a:endParaRPr lang="en-US" dirty="0"/>
          </a:p>
        </p:txBody>
      </p:sp>
      <p:sp>
        <p:nvSpPr>
          <p:cNvPr id="8" name="Content Placeholder 7"/>
          <p:cNvSpPr>
            <a:spLocks noGrp="1"/>
          </p:cNvSpPr>
          <p:nvPr>
            <p:ph idx="1"/>
          </p:nvPr>
        </p:nvSpPr>
        <p:spPr/>
        <p:txBody>
          <a:bodyPr>
            <a:normAutofit/>
          </a:bodyPr>
          <a:lstStyle/>
          <a:p>
            <a:r>
              <a:rPr lang="en-US" dirty="0" smtClean="0"/>
              <a:t>Topic Reflections </a:t>
            </a:r>
            <a:r>
              <a:rPr lang="en-US" dirty="0"/>
              <a:t>Discussion</a:t>
            </a:r>
          </a:p>
          <a:p>
            <a:pPr lvl="1"/>
            <a:r>
              <a:rPr lang="en-US" dirty="0"/>
              <a:t>Provides an opportunity to reflect on the reading, video or podcast content for the topic</a:t>
            </a:r>
          </a:p>
          <a:p>
            <a:pPr lvl="1"/>
            <a:r>
              <a:rPr lang="en-US" b="1" dirty="0" smtClean="0"/>
              <a:t>Submission Details: </a:t>
            </a:r>
            <a:r>
              <a:rPr lang="en-US" dirty="0" smtClean="0"/>
              <a:t>Topic </a:t>
            </a:r>
            <a:r>
              <a:rPr lang="en-US" dirty="0"/>
              <a:t>Discussion Forum via Moodle Classroom</a:t>
            </a:r>
          </a:p>
          <a:p>
            <a:pPr lvl="1"/>
            <a:r>
              <a:rPr lang="en-US" b="1" dirty="0" smtClean="0"/>
              <a:t>Assignment Details: </a:t>
            </a:r>
            <a:r>
              <a:rPr lang="en-US" dirty="0" smtClean="0"/>
              <a:t>Posted </a:t>
            </a:r>
            <a:r>
              <a:rPr lang="en-US" dirty="0"/>
              <a:t>in the Assignments </a:t>
            </a:r>
            <a:r>
              <a:rPr lang="en-US" dirty="0" err="1"/>
              <a:t>ebook</a:t>
            </a:r>
            <a:r>
              <a:rPr lang="en-US" dirty="0"/>
              <a:t> in the Moodle </a:t>
            </a:r>
            <a:r>
              <a:rPr lang="en-US" dirty="0" smtClean="0"/>
              <a:t>Classroom and appear below</a:t>
            </a:r>
            <a:endParaRPr lang="en-US" dirty="0"/>
          </a:p>
          <a:p>
            <a:pPr lvl="2"/>
            <a:r>
              <a:rPr lang="en-US" dirty="0">
                <a:hlinkClick r:id="rId2"/>
              </a:rPr>
              <a:t>Discussion Forum Guidelines </a:t>
            </a:r>
            <a:endParaRPr lang="en-US" dirty="0"/>
          </a:p>
          <a:p>
            <a:pPr lvl="2"/>
            <a:r>
              <a:rPr lang="en-US" dirty="0">
                <a:hlinkClick r:id="rId3"/>
              </a:rPr>
              <a:t>Discussion Forum </a:t>
            </a:r>
            <a:r>
              <a:rPr lang="en-US" dirty="0" smtClean="0">
                <a:hlinkClick r:id="rId3"/>
              </a:rPr>
              <a:t>Rubric</a:t>
            </a:r>
            <a:endParaRPr lang="en-US" dirty="0" smtClean="0"/>
          </a:p>
          <a:p>
            <a:endParaRPr lang="en-US" dirty="0">
              <a:solidFill>
                <a:srgbClr val="FF0000"/>
              </a:solidFill>
            </a:endParaRPr>
          </a:p>
          <a:p>
            <a:pPr lvl="1"/>
            <a:endParaRPr lang="en-US" dirty="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21</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1002177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a:t>
            </a:r>
            <a:r>
              <a:rPr lang="en-US" dirty="0" smtClean="0"/>
              <a:t>overview</a:t>
            </a:r>
            <a:endParaRPr lang="en-US" dirty="0"/>
          </a:p>
        </p:txBody>
      </p:sp>
      <p:sp>
        <p:nvSpPr>
          <p:cNvPr id="8" name="Content Placeholder 7"/>
          <p:cNvSpPr>
            <a:spLocks noGrp="1"/>
          </p:cNvSpPr>
          <p:nvPr>
            <p:ph idx="1"/>
          </p:nvPr>
        </p:nvSpPr>
        <p:spPr/>
        <p:txBody>
          <a:bodyPr>
            <a:normAutofit/>
          </a:bodyPr>
          <a:lstStyle/>
          <a:p>
            <a:r>
              <a:rPr lang="en-US" dirty="0" smtClean="0"/>
              <a:t>Topic Actions </a:t>
            </a:r>
            <a:r>
              <a:rPr lang="en-US" dirty="0"/>
              <a:t>Discussion</a:t>
            </a:r>
          </a:p>
          <a:p>
            <a:pPr lvl="1"/>
            <a:r>
              <a:rPr lang="en-US" dirty="0"/>
              <a:t>Provides an opportunity to prepare and receive feedback on draft thoughts on that topic’s portion of the action plan</a:t>
            </a:r>
          </a:p>
          <a:p>
            <a:pPr lvl="1"/>
            <a:r>
              <a:rPr lang="en-US" b="1" dirty="0" smtClean="0"/>
              <a:t>Submission Details: </a:t>
            </a:r>
            <a:r>
              <a:rPr lang="en-US" dirty="0" smtClean="0"/>
              <a:t>Topic </a:t>
            </a:r>
            <a:r>
              <a:rPr lang="en-US" dirty="0"/>
              <a:t>Discussion Forum via Moodle Classroom</a:t>
            </a:r>
          </a:p>
          <a:p>
            <a:pPr lvl="1"/>
            <a:r>
              <a:rPr lang="en-US" b="1" dirty="0" smtClean="0"/>
              <a:t>Assignment Details: </a:t>
            </a:r>
            <a:r>
              <a:rPr lang="en-US" dirty="0" smtClean="0"/>
              <a:t>Posted in </a:t>
            </a:r>
            <a:r>
              <a:rPr lang="en-US" dirty="0"/>
              <a:t>the Assignments </a:t>
            </a:r>
            <a:r>
              <a:rPr lang="en-US" dirty="0" err="1"/>
              <a:t>ebook</a:t>
            </a:r>
            <a:r>
              <a:rPr lang="en-US" dirty="0"/>
              <a:t> in the Moodle </a:t>
            </a:r>
            <a:r>
              <a:rPr lang="en-US" dirty="0" smtClean="0"/>
              <a:t>Classroom and appear below</a:t>
            </a:r>
            <a:endParaRPr lang="en-US" dirty="0"/>
          </a:p>
          <a:p>
            <a:pPr lvl="2"/>
            <a:r>
              <a:rPr lang="en-US" dirty="0">
                <a:hlinkClick r:id="rId2"/>
              </a:rPr>
              <a:t>Discussion Forum Guidelines </a:t>
            </a:r>
            <a:endParaRPr lang="en-US" dirty="0"/>
          </a:p>
          <a:p>
            <a:pPr lvl="2"/>
            <a:r>
              <a:rPr lang="en-US" dirty="0">
                <a:hlinkClick r:id="rId3"/>
              </a:rPr>
              <a:t>Discussion Forum Rubric</a:t>
            </a:r>
            <a:endParaRPr lang="en-US" dirty="0"/>
          </a:p>
          <a:p>
            <a:pPr marL="0" indent="0">
              <a:buNone/>
            </a:pPr>
            <a:endParaRPr lang="en-US" dirty="0">
              <a:solidFill>
                <a:srgbClr val="FF0000"/>
              </a:solidFill>
            </a:endParaRPr>
          </a:p>
          <a:p>
            <a:endParaRPr lang="en-US" dirty="0">
              <a:solidFill>
                <a:srgbClr val="FF0000"/>
              </a:solidFill>
            </a:endParaRPr>
          </a:p>
          <a:p>
            <a:pPr lvl="1"/>
            <a:endParaRPr lang="en-US" dirty="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22</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 [Continued]</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1007805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a:t>
            </a:r>
            <a:r>
              <a:rPr lang="en-US" dirty="0" smtClean="0"/>
              <a:t>overview</a:t>
            </a:r>
            <a:endParaRPr lang="en-US" dirty="0"/>
          </a:p>
        </p:txBody>
      </p:sp>
      <p:sp>
        <p:nvSpPr>
          <p:cNvPr id="8" name="Content Placeholder 7"/>
          <p:cNvSpPr>
            <a:spLocks noGrp="1"/>
          </p:cNvSpPr>
          <p:nvPr>
            <p:ph idx="1"/>
          </p:nvPr>
        </p:nvSpPr>
        <p:spPr/>
        <p:txBody>
          <a:bodyPr>
            <a:normAutofit/>
          </a:bodyPr>
          <a:lstStyle/>
          <a:p>
            <a:r>
              <a:rPr lang="en-US" dirty="0" smtClean="0"/>
              <a:t>Learning Journal</a:t>
            </a:r>
          </a:p>
          <a:p>
            <a:pPr lvl="1"/>
            <a:r>
              <a:rPr lang="en-US" dirty="0"/>
              <a:t>Provides an opportunity to create a reflective learning journal and notebook on course content</a:t>
            </a:r>
          </a:p>
          <a:p>
            <a:pPr lvl="1"/>
            <a:r>
              <a:rPr lang="en-US" b="1" dirty="0" smtClean="0"/>
              <a:t>Submission Details: </a:t>
            </a:r>
            <a:r>
              <a:rPr lang="en-US" dirty="0" smtClean="0"/>
              <a:t>Topic Assignment </a:t>
            </a:r>
            <a:r>
              <a:rPr lang="en-US" dirty="0"/>
              <a:t>Module via Moodle Classroom</a:t>
            </a:r>
          </a:p>
          <a:p>
            <a:pPr lvl="1"/>
            <a:r>
              <a:rPr lang="en-US" b="1" dirty="0" smtClean="0"/>
              <a:t>Assignment Details:  </a:t>
            </a:r>
            <a:r>
              <a:rPr lang="en-US" dirty="0"/>
              <a:t>P</a:t>
            </a:r>
            <a:r>
              <a:rPr lang="en-US" dirty="0" smtClean="0"/>
              <a:t>osted </a:t>
            </a:r>
            <a:r>
              <a:rPr lang="en-US" dirty="0"/>
              <a:t>in the Assignments </a:t>
            </a:r>
            <a:r>
              <a:rPr lang="en-US" dirty="0" err="1"/>
              <a:t>ebook</a:t>
            </a:r>
            <a:r>
              <a:rPr lang="en-US" dirty="0"/>
              <a:t> in the Moodle </a:t>
            </a:r>
            <a:r>
              <a:rPr lang="en-US" dirty="0" smtClean="0"/>
              <a:t>Classroom and given below</a:t>
            </a:r>
            <a:endParaRPr lang="en-US" dirty="0"/>
          </a:p>
          <a:p>
            <a:pPr lvl="2"/>
            <a:r>
              <a:rPr lang="en-US" dirty="0" smtClean="0">
                <a:hlinkClick r:id="rId2"/>
              </a:rPr>
              <a:t>Learning Journal Guidelines</a:t>
            </a:r>
            <a:r>
              <a:rPr lang="en-US" dirty="0" smtClean="0"/>
              <a:t> </a:t>
            </a:r>
            <a:endParaRPr lang="en-US" dirty="0"/>
          </a:p>
          <a:p>
            <a:pPr lvl="2"/>
            <a:r>
              <a:rPr lang="en-US" dirty="0" smtClean="0">
                <a:hlinkClick r:id="rId3"/>
              </a:rPr>
              <a:t>Learning Journal Rubric</a:t>
            </a:r>
            <a:endParaRPr lang="en-US" dirty="0"/>
          </a:p>
          <a:p>
            <a:endParaRPr lang="en-US" dirty="0">
              <a:solidFill>
                <a:srgbClr val="FF0000"/>
              </a:solidFill>
            </a:endParaRPr>
          </a:p>
          <a:p>
            <a:pPr lvl="1"/>
            <a:endParaRPr lang="en-US" dirty="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23</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 [Continued]</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2458146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a:t>
            </a:r>
            <a:r>
              <a:rPr lang="en-US" dirty="0" smtClean="0"/>
              <a:t>overview</a:t>
            </a:r>
            <a:endParaRPr lang="en-US" dirty="0"/>
          </a:p>
        </p:txBody>
      </p:sp>
      <p:sp>
        <p:nvSpPr>
          <p:cNvPr id="8" name="Content Placeholder 7"/>
          <p:cNvSpPr>
            <a:spLocks noGrp="1"/>
          </p:cNvSpPr>
          <p:nvPr>
            <p:ph idx="1"/>
          </p:nvPr>
        </p:nvSpPr>
        <p:spPr/>
        <p:txBody>
          <a:bodyPr>
            <a:normAutofit/>
          </a:bodyPr>
          <a:lstStyle/>
          <a:p>
            <a:r>
              <a:rPr lang="en-US" dirty="0" smtClean="0"/>
              <a:t>Make Your Case Essays</a:t>
            </a:r>
            <a:endParaRPr lang="en-US" dirty="0"/>
          </a:p>
          <a:p>
            <a:pPr lvl="1"/>
            <a:r>
              <a:rPr lang="en-US" dirty="0"/>
              <a:t>Provides an opportunity to write persuasive essays on critical business topics</a:t>
            </a:r>
          </a:p>
          <a:p>
            <a:pPr lvl="1"/>
            <a:r>
              <a:rPr lang="en-US" b="1" dirty="0" smtClean="0"/>
              <a:t>Submission Details: </a:t>
            </a:r>
            <a:r>
              <a:rPr lang="en-US" dirty="0" smtClean="0"/>
              <a:t>Topic</a:t>
            </a:r>
            <a:r>
              <a:rPr lang="en-US" b="1" dirty="0" smtClean="0"/>
              <a:t> </a:t>
            </a:r>
            <a:r>
              <a:rPr lang="en-US" dirty="0" smtClean="0"/>
              <a:t>Assignment Module via </a:t>
            </a:r>
            <a:r>
              <a:rPr lang="en-US" dirty="0"/>
              <a:t>Moodle Classroom</a:t>
            </a:r>
          </a:p>
          <a:p>
            <a:pPr lvl="1"/>
            <a:r>
              <a:rPr lang="en-US" b="1" dirty="0" smtClean="0"/>
              <a:t>Assignment Details:  </a:t>
            </a:r>
            <a:r>
              <a:rPr lang="en-US" dirty="0"/>
              <a:t>P</a:t>
            </a:r>
            <a:r>
              <a:rPr lang="en-US" dirty="0" smtClean="0"/>
              <a:t>osted </a:t>
            </a:r>
            <a:r>
              <a:rPr lang="en-US" dirty="0"/>
              <a:t>in the Assignments </a:t>
            </a:r>
            <a:r>
              <a:rPr lang="en-US" dirty="0" err="1"/>
              <a:t>ebook</a:t>
            </a:r>
            <a:r>
              <a:rPr lang="en-US" dirty="0"/>
              <a:t> in the Moodle </a:t>
            </a:r>
            <a:r>
              <a:rPr lang="en-US" dirty="0" smtClean="0"/>
              <a:t>Classroom and appear below</a:t>
            </a:r>
            <a:endParaRPr lang="en-US" dirty="0"/>
          </a:p>
          <a:p>
            <a:pPr lvl="2"/>
            <a:r>
              <a:rPr lang="en-US" dirty="0" smtClean="0">
                <a:hlinkClick r:id="rId2"/>
              </a:rPr>
              <a:t>Make Your Case Guidelines </a:t>
            </a:r>
            <a:endParaRPr lang="en-US" dirty="0"/>
          </a:p>
          <a:p>
            <a:pPr lvl="2"/>
            <a:r>
              <a:rPr lang="en-US" dirty="0">
                <a:hlinkClick r:id="rId3"/>
              </a:rPr>
              <a:t>Make Your Case </a:t>
            </a:r>
            <a:r>
              <a:rPr lang="en-US" dirty="0" smtClean="0">
                <a:hlinkClick r:id="rId3"/>
              </a:rPr>
              <a:t>Rubric</a:t>
            </a:r>
            <a:endParaRPr lang="en-US" dirty="0" smtClean="0"/>
          </a:p>
          <a:p>
            <a:r>
              <a:rPr lang="en-US" dirty="0"/>
              <a:t>Topic Assessment</a:t>
            </a:r>
          </a:p>
          <a:p>
            <a:pPr lvl="1"/>
            <a:r>
              <a:rPr lang="en-US" dirty="0"/>
              <a:t>5-10 question quiz</a:t>
            </a:r>
          </a:p>
          <a:p>
            <a:pPr lvl="2"/>
            <a:endParaRPr lang="en-US" dirty="0" smtClean="0">
              <a:solidFill>
                <a:srgbClr val="FF0000"/>
              </a:solidFill>
            </a:endParaRPr>
          </a:p>
          <a:p>
            <a:pPr marL="0" indent="0">
              <a:buNone/>
            </a:pPr>
            <a:endParaRPr lang="en-US" dirty="0">
              <a:solidFill>
                <a:srgbClr val="FF0000"/>
              </a:solidFill>
            </a:endParaRPr>
          </a:p>
          <a:p>
            <a:endParaRPr lang="en-US" dirty="0">
              <a:solidFill>
                <a:srgbClr val="FF0000"/>
              </a:solidFill>
            </a:endParaRPr>
          </a:p>
          <a:p>
            <a:pPr lvl="1"/>
            <a:endParaRPr lang="en-US" dirty="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24</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 [Continued]</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3741229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a:t>
            </a:r>
            <a:r>
              <a:rPr lang="en-US" dirty="0" smtClean="0"/>
              <a:t>overview</a:t>
            </a:r>
            <a:endParaRPr lang="en-US" dirty="0"/>
          </a:p>
        </p:txBody>
      </p:sp>
      <p:sp>
        <p:nvSpPr>
          <p:cNvPr id="8" name="Content Placeholder 7"/>
          <p:cNvSpPr>
            <a:spLocks noGrp="1"/>
          </p:cNvSpPr>
          <p:nvPr>
            <p:ph idx="1"/>
          </p:nvPr>
        </p:nvSpPr>
        <p:spPr/>
        <p:txBody>
          <a:bodyPr>
            <a:normAutofit/>
          </a:bodyPr>
          <a:lstStyle/>
          <a:p>
            <a:r>
              <a:rPr lang="en-US" dirty="0" smtClean="0"/>
              <a:t>Action Plan</a:t>
            </a:r>
          </a:p>
          <a:p>
            <a:pPr lvl="1"/>
            <a:r>
              <a:rPr lang="en-US" dirty="0"/>
              <a:t>Provides an opportunity to create an action plan for a prospective or existing food business</a:t>
            </a:r>
          </a:p>
          <a:p>
            <a:pPr lvl="1"/>
            <a:r>
              <a:rPr lang="en-US" b="1" dirty="0" smtClean="0"/>
              <a:t>Submission Details: </a:t>
            </a:r>
            <a:r>
              <a:rPr lang="en-US" dirty="0" smtClean="0"/>
              <a:t>Topic Assignment </a:t>
            </a:r>
            <a:r>
              <a:rPr lang="en-US" dirty="0"/>
              <a:t>Module via Moodle Classroom</a:t>
            </a:r>
          </a:p>
          <a:p>
            <a:pPr lvl="1"/>
            <a:r>
              <a:rPr lang="en-US" b="1" dirty="0" smtClean="0"/>
              <a:t>Assignment Details: </a:t>
            </a:r>
            <a:r>
              <a:rPr lang="en-US" dirty="0"/>
              <a:t>P</a:t>
            </a:r>
            <a:r>
              <a:rPr lang="en-US" dirty="0" smtClean="0"/>
              <a:t>osted </a:t>
            </a:r>
            <a:r>
              <a:rPr lang="en-US" dirty="0"/>
              <a:t>in the Assignments </a:t>
            </a:r>
            <a:r>
              <a:rPr lang="en-US" dirty="0" err="1"/>
              <a:t>ebook</a:t>
            </a:r>
            <a:r>
              <a:rPr lang="en-US" dirty="0"/>
              <a:t> in the Moodle </a:t>
            </a:r>
            <a:r>
              <a:rPr lang="en-US" dirty="0" smtClean="0"/>
              <a:t>Classroom and appear below</a:t>
            </a:r>
            <a:endParaRPr lang="en-US" dirty="0"/>
          </a:p>
          <a:p>
            <a:pPr lvl="2"/>
            <a:r>
              <a:rPr lang="en-US" dirty="0" smtClean="0">
                <a:hlinkClick r:id="rId2"/>
              </a:rPr>
              <a:t>Action Plan Guidelines </a:t>
            </a:r>
            <a:endParaRPr lang="en-US" dirty="0"/>
          </a:p>
          <a:p>
            <a:pPr lvl="2"/>
            <a:r>
              <a:rPr lang="en-US" dirty="0" smtClean="0">
                <a:hlinkClick r:id="rId3"/>
              </a:rPr>
              <a:t>Action Plan Rubric</a:t>
            </a:r>
            <a:endParaRPr lang="en-US" dirty="0"/>
          </a:p>
          <a:p>
            <a:endParaRPr lang="en-US" dirty="0">
              <a:solidFill>
                <a:srgbClr val="FF0000"/>
              </a:solidFill>
            </a:endParaRPr>
          </a:p>
          <a:p>
            <a:pPr lvl="1"/>
            <a:endParaRPr lang="en-US" dirty="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25</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 [Continued]</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2041493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a:t>
            </a:r>
            <a:r>
              <a:rPr lang="en-US" dirty="0" smtClean="0"/>
              <a:t>overview</a:t>
            </a:r>
            <a:endParaRPr lang="en-US" dirty="0"/>
          </a:p>
        </p:txBody>
      </p:sp>
      <p:sp>
        <p:nvSpPr>
          <p:cNvPr id="8" name="Content Placeholder 7"/>
          <p:cNvSpPr>
            <a:spLocks noGrp="1"/>
          </p:cNvSpPr>
          <p:nvPr>
            <p:ph idx="1"/>
          </p:nvPr>
        </p:nvSpPr>
        <p:spPr/>
        <p:txBody>
          <a:bodyPr/>
          <a:lstStyle/>
          <a:p>
            <a:r>
              <a:rPr lang="en-US" dirty="0" smtClean="0"/>
              <a:t>Topic Reflections </a:t>
            </a:r>
            <a:r>
              <a:rPr lang="en-US" dirty="0"/>
              <a:t>Discussion</a:t>
            </a:r>
          </a:p>
          <a:p>
            <a:pPr lvl="1"/>
            <a:r>
              <a:rPr lang="en-US" dirty="0"/>
              <a:t>Topic Discussion Forum via Moodle Classroom</a:t>
            </a:r>
          </a:p>
          <a:p>
            <a:pPr lvl="1"/>
            <a:r>
              <a:rPr lang="en-US" dirty="0"/>
              <a:t>Respond to learner’s posts as outlined in the Interaction </a:t>
            </a:r>
            <a:r>
              <a:rPr lang="en-US" dirty="0" smtClean="0"/>
              <a:t>section</a:t>
            </a:r>
            <a:endParaRPr lang="en-US" dirty="0"/>
          </a:p>
          <a:p>
            <a:r>
              <a:rPr lang="en-US" dirty="0" smtClean="0"/>
              <a:t>Topic Action </a:t>
            </a:r>
            <a:r>
              <a:rPr lang="en-US" dirty="0"/>
              <a:t>Discussion</a:t>
            </a:r>
          </a:p>
          <a:p>
            <a:pPr marL="457200" lvl="2" indent="-171450">
              <a:spcAft>
                <a:spcPts val="600"/>
              </a:spcAft>
            </a:pPr>
            <a:r>
              <a:rPr lang="en-US" sz="2000" dirty="0"/>
              <a:t>Topic Discussion Forum via Moodle Classroom</a:t>
            </a:r>
          </a:p>
          <a:p>
            <a:pPr marL="457200" lvl="2" indent="-171450">
              <a:spcAft>
                <a:spcPts val="600"/>
              </a:spcAft>
            </a:pPr>
            <a:r>
              <a:rPr lang="en-US" sz="2000" dirty="0"/>
              <a:t>Respond to learner’s posts as outlined in the Interaction </a:t>
            </a:r>
            <a:r>
              <a:rPr lang="en-US" sz="2000" dirty="0" smtClean="0"/>
              <a:t>section</a:t>
            </a:r>
          </a:p>
          <a:p>
            <a:r>
              <a:rPr lang="en-US" dirty="0"/>
              <a:t>Topic Assessment</a:t>
            </a:r>
          </a:p>
          <a:p>
            <a:pPr lvl="1"/>
            <a:r>
              <a:rPr lang="en-US" dirty="0"/>
              <a:t>Answers to 5-10 question quiz</a:t>
            </a:r>
          </a:p>
          <a:p>
            <a:pPr marL="285750" lvl="2" indent="0">
              <a:spcAft>
                <a:spcPts val="600"/>
              </a:spcAft>
              <a:buNone/>
            </a:pPr>
            <a:endParaRPr lang="en-US" sz="2000" dirty="0"/>
          </a:p>
          <a:p>
            <a:endParaRPr lang="en-US" dirty="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26</a:t>
            </a:fld>
            <a:endParaRPr lang="en-US" dirty="0"/>
          </a:p>
        </p:txBody>
      </p:sp>
      <p:sp>
        <p:nvSpPr>
          <p:cNvPr id="9" name="Text Placeholder 8"/>
          <p:cNvSpPr>
            <a:spLocks noGrp="1"/>
          </p:cNvSpPr>
          <p:nvPr>
            <p:ph type="body" sz="quarter" idx="13"/>
          </p:nvPr>
        </p:nvSpPr>
        <p:spPr/>
        <p:txBody>
          <a:bodyPr/>
          <a:lstStyle/>
          <a:p>
            <a:r>
              <a:rPr lang="en-US" dirty="0" smtClean="0"/>
              <a:t>Event 7: Providing Feedback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0"/>
            <a:ext cx="1127502" cy="1273839"/>
          </a:xfrm>
          <a:prstGeom prst="rect">
            <a:avLst/>
          </a:prstGeom>
        </p:spPr>
      </p:pic>
    </p:spTree>
    <p:extLst>
      <p:ext uri="{BB962C8B-B14F-4D97-AF65-F5344CB8AC3E}">
        <p14:creationId xmlns:p14="http://schemas.microsoft.com/office/powerpoint/2010/main" val="4242933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a:t>
            </a:r>
            <a:r>
              <a:rPr lang="en-US" dirty="0" smtClean="0"/>
              <a:t>overview</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Discussion Forum Participation</a:t>
            </a:r>
          </a:p>
          <a:p>
            <a:pPr lvl="1"/>
            <a:r>
              <a:rPr lang="en-US" dirty="0"/>
              <a:t>Provide assessment results as outlined in the </a:t>
            </a:r>
            <a:r>
              <a:rPr lang="en-US" dirty="0" smtClean="0">
                <a:hlinkClick r:id="rId2"/>
              </a:rPr>
              <a:t>Discussion Forum Rubric</a:t>
            </a:r>
            <a:endParaRPr lang="en-US" dirty="0"/>
          </a:p>
          <a:p>
            <a:r>
              <a:rPr lang="en-US" dirty="0" smtClean="0"/>
              <a:t>Learning Journal Participation</a:t>
            </a:r>
            <a:endParaRPr lang="en-US" dirty="0"/>
          </a:p>
          <a:p>
            <a:pPr lvl="1"/>
            <a:r>
              <a:rPr lang="en-US" dirty="0"/>
              <a:t>Provide assessment results as outlined in the </a:t>
            </a:r>
            <a:r>
              <a:rPr lang="en-US" dirty="0" smtClean="0">
                <a:hlinkClick r:id="rId3"/>
              </a:rPr>
              <a:t>Learning Journal Rubric</a:t>
            </a:r>
            <a:endParaRPr lang="en-US" dirty="0"/>
          </a:p>
          <a:p>
            <a:r>
              <a:rPr lang="en-US" dirty="0" smtClean="0"/>
              <a:t>Make </a:t>
            </a:r>
            <a:r>
              <a:rPr lang="en-US" dirty="0"/>
              <a:t>Your Cases Essays</a:t>
            </a:r>
          </a:p>
          <a:p>
            <a:pPr lvl="1"/>
            <a:r>
              <a:rPr lang="en-US" dirty="0" smtClean="0"/>
              <a:t>Provide assessment results </a:t>
            </a:r>
            <a:r>
              <a:rPr lang="en-US" dirty="0"/>
              <a:t>as </a:t>
            </a:r>
            <a:r>
              <a:rPr lang="en-US" dirty="0" smtClean="0"/>
              <a:t>outlined </a:t>
            </a:r>
            <a:r>
              <a:rPr lang="en-US" dirty="0"/>
              <a:t>in the </a:t>
            </a:r>
            <a:r>
              <a:rPr lang="en-US" dirty="0">
                <a:hlinkClick r:id="rId4"/>
              </a:rPr>
              <a:t>Make Your </a:t>
            </a:r>
            <a:r>
              <a:rPr lang="en-US" dirty="0" smtClean="0">
                <a:hlinkClick r:id="rId4"/>
              </a:rPr>
              <a:t>Case </a:t>
            </a:r>
            <a:r>
              <a:rPr lang="en-US" dirty="0">
                <a:hlinkClick r:id="rId4"/>
              </a:rPr>
              <a:t>Rubric</a:t>
            </a:r>
            <a:endParaRPr lang="en-US" dirty="0"/>
          </a:p>
          <a:p>
            <a:r>
              <a:rPr lang="en-US" dirty="0"/>
              <a:t>Topic </a:t>
            </a:r>
            <a:r>
              <a:rPr lang="en-US" dirty="0" smtClean="0"/>
              <a:t>Assessment [a.k.a. Topic Test]</a:t>
            </a:r>
            <a:endParaRPr lang="en-US" dirty="0"/>
          </a:p>
          <a:p>
            <a:pPr lvl="1"/>
            <a:r>
              <a:rPr lang="en-US" dirty="0" smtClean="0"/>
              <a:t>Points assigned to responses to 5-10 </a:t>
            </a:r>
            <a:r>
              <a:rPr lang="en-US" dirty="0"/>
              <a:t>question </a:t>
            </a:r>
            <a:r>
              <a:rPr lang="en-US" dirty="0" smtClean="0"/>
              <a:t>quiz</a:t>
            </a:r>
          </a:p>
          <a:p>
            <a:pPr lvl="1"/>
            <a:r>
              <a:rPr lang="en-US" dirty="0"/>
              <a:t>Grades are automatically posted in the Moodle Classroom</a:t>
            </a:r>
          </a:p>
          <a:p>
            <a:r>
              <a:rPr lang="en-US" dirty="0" smtClean="0"/>
              <a:t>Action </a:t>
            </a:r>
            <a:r>
              <a:rPr lang="en-US" dirty="0"/>
              <a:t>Plan</a:t>
            </a:r>
          </a:p>
          <a:p>
            <a:pPr lvl="1"/>
            <a:r>
              <a:rPr lang="en-US" dirty="0" smtClean="0"/>
              <a:t>Provide </a:t>
            </a:r>
            <a:r>
              <a:rPr lang="en-US" dirty="0"/>
              <a:t>feedback as </a:t>
            </a:r>
            <a:r>
              <a:rPr lang="en-US" dirty="0" smtClean="0"/>
              <a:t>outlined </a:t>
            </a:r>
            <a:r>
              <a:rPr lang="en-US" dirty="0"/>
              <a:t>in the </a:t>
            </a:r>
            <a:r>
              <a:rPr lang="en-US" dirty="0">
                <a:hlinkClick r:id="rId5"/>
              </a:rPr>
              <a:t>Action Plan Rubric</a:t>
            </a:r>
            <a:endParaRPr lang="en-US" dirty="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27</a:t>
            </a:fld>
            <a:endParaRPr lang="en-US" dirty="0"/>
          </a:p>
        </p:txBody>
      </p:sp>
      <p:sp>
        <p:nvSpPr>
          <p:cNvPr id="9" name="Text Placeholder 8"/>
          <p:cNvSpPr>
            <a:spLocks noGrp="1"/>
          </p:cNvSpPr>
          <p:nvPr>
            <p:ph type="body" sz="quarter" idx="13"/>
          </p:nvPr>
        </p:nvSpPr>
        <p:spPr/>
        <p:txBody>
          <a:bodyPr/>
          <a:lstStyle/>
          <a:p>
            <a:r>
              <a:rPr lang="en-US" dirty="0" smtClean="0"/>
              <a:t>Event 8: Assessing Performance (</a:t>
            </a:r>
            <a:r>
              <a:rPr lang="en-US" dirty="0" err="1" smtClean="0"/>
              <a:t>Gagné</a:t>
            </a:r>
            <a:r>
              <a:rPr lang="en-US" dirty="0" smtClean="0"/>
              <a:t>)</a:t>
            </a:r>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0626" y="-11624"/>
            <a:ext cx="919534" cy="1383223"/>
          </a:xfrm>
          <a:prstGeom prst="rect">
            <a:avLst/>
          </a:prstGeom>
        </p:spPr>
      </p:pic>
    </p:spTree>
    <p:extLst>
      <p:ext uri="{BB962C8B-B14F-4D97-AF65-F5344CB8AC3E}">
        <p14:creationId xmlns:p14="http://schemas.microsoft.com/office/powerpoint/2010/main" val="1482793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Course </a:t>
            </a:r>
            <a:r>
              <a:rPr lang="en-US" dirty="0" smtClean="0"/>
              <a:t>overview</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28</a:t>
            </a:fld>
            <a:endParaRPr lang="en-US" dirty="0"/>
          </a:p>
        </p:txBody>
      </p:sp>
      <p:sp>
        <p:nvSpPr>
          <p:cNvPr id="9" name="Text Placeholder 8"/>
          <p:cNvSpPr>
            <a:spLocks noGrp="1"/>
          </p:cNvSpPr>
          <p:nvPr>
            <p:ph type="body" sz="quarter" idx="13"/>
          </p:nvPr>
        </p:nvSpPr>
        <p:spPr/>
        <p:txBody>
          <a:bodyPr/>
          <a:lstStyle/>
          <a:p>
            <a:r>
              <a:rPr lang="en-US" dirty="0" smtClean="0"/>
              <a:t>Event 9: Enhancing Retention and Transfer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052" y="3807"/>
            <a:ext cx="2141982" cy="1255014"/>
          </a:xfrm>
          <a:prstGeom prst="rect">
            <a:avLst/>
          </a:prstGeom>
        </p:spPr>
      </p:pic>
      <p:sp>
        <p:nvSpPr>
          <p:cNvPr id="12" name="Content Placeholder 7"/>
          <p:cNvSpPr>
            <a:spLocks noGrp="1"/>
          </p:cNvSpPr>
          <p:nvPr>
            <p:ph idx="1"/>
          </p:nvPr>
        </p:nvSpPr>
        <p:spPr>
          <a:xfrm>
            <a:off x="457200" y="1676400"/>
            <a:ext cx="7696200" cy="4449764"/>
          </a:xfrm>
        </p:spPr>
        <p:txBody>
          <a:bodyPr/>
          <a:lstStyle/>
          <a:p>
            <a:r>
              <a:rPr lang="en-US" dirty="0" smtClean="0"/>
              <a:t>Learning Journal</a:t>
            </a:r>
          </a:p>
          <a:p>
            <a:pPr lvl="1"/>
            <a:r>
              <a:rPr lang="en-US" dirty="0"/>
              <a:t>Details given below are posted in the Assignments </a:t>
            </a:r>
            <a:r>
              <a:rPr lang="en-US" dirty="0" err="1"/>
              <a:t>ebook</a:t>
            </a:r>
            <a:r>
              <a:rPr lang="en-US" dirty="0"/>
              <a:t> in the Moodle Classroom</a:t>
            </a:r>
          </a:p>
          <a:p>
            <a:pPr lvl="2"/>
            <a:r>
              <a:rPr lang="en-US" dirty="0">
                <a:hlinkClick r:id="rId3"/>
              </a:rPr>
              <a:t>Learning Journal </a:t>
            </a:r>
            <a:r>
              <a:rPr lang="en-US" dirty="0" smtClean="0">
                <a:hlinkClick r:id="rId3"/>
              </a:rPr>
              <a:t>Guidelines</a:t>
            </a:r>
            <a:endParaRPr lang="en-US" dirty="0"/>
          </a:p>
          <a:p>
            <a:pPr lvl="2"/>
            <a:r>
              <a:rPr lang="en-US" dirty="0">
                <a:hlinkClick r:id="rId4"/>
              </a:rPr>
              <a:t>Learning Journal </a:t>
            </a:r>
            <a:r>
              <a:rPr lang="en-US" dirty="0" smtClean="0">
                <a:hlinkClick r:id="rId4"/>
              </a:rPr>
              <a:t>Rubric</a:t>
            </a:r>
            <a:endParaRPr lang="en-US" dirty="0"/>
          </a:p>
        </p:txBody>
      </p:sp>
    </p:spTree>
    <p:extLst>
      <p:ext uri="{BB962C8B-B14F-4D97-AF65-F5344CB8AC3E}">
        <p14:creationId xmlns:p14="http://schemas.microsoft.com/office/powerpoint/2010/main" val="1611229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4D5B694-C605-47C0-B0DF-77BE247353EB}" type="slidenum">
              <a:rPr lang="en-US" smtClean="0"/>
              <a:pPr/>
              <a:t>29</a:t>
            </a:fld>
            <a:endParaRPr lang="en-US" dirty="0"/>
          </a:p>
        </p:txBody>
      </p:sp>
      <p:sp>
        <p:nvSpPr>
          <p:cNvPr id="9" name="Text Placeholder 8"/>
          <p:cNvSpPr>
            <a:spLocks noGrp="1"/>
          </p:cNvSpPr>
          <p:nvPr>
            <p:ph type="body" sz="quarter" idx="14"/>
          </p:nvPr>
        </p:nvSpPr>
        <p:spPr>
          <a:xfrm>
            <a:off x="488016" y="2514600"/>
            <a:ext cx="7696200" cy="2362200"/>
          </a:xfrm>
        </p:spPr>
        <p:txBody>
          <a:bodyPr>
            <a:normAutofit/>
          </a:bodyPr>
          <a:lstStyle/>
          <a:p>
            <a:r>
              <a:rPr lang="en-US" sz="7200" b="0" dirty="0" smtClean="0"/>
              <a:t>COURSE SAMPLE</a:t>
            </a:r>
            <a:endParaRPr lang="en-US" sz="7200" b="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545" y="708401"/>
            <a:ext cx="1685441" cy="134835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739" y="708401"/>
            <a:ext cx="1797804" cy="1348353"/>
          </a:xfrm>
          <a:prstGeom prst="rect">
            <a:avLst/>
          </a:prstGeom>
        </p:spPr>
      </p:pic>
      <p:grpSp>
        <p:nvGrpSpPr>
          <p:cNvPr id="18" name="Group 17"/>
          <p:cNvGrpSpPr/>
          <p:nvPr/>
        </p:nvGrpSpPr>
        <p:grpSpPr>
          <a:xfrm>
            <a:off x="5852506" y="670947"/>
            <a:ext cx="1991740" cy="1367081"/>
            <a:chOff x="6705600" y="0"/>
            <a:chExt cx="2133600" cy="1464450"/>
          </a:xfrm>
        </p:grpSpPr>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0"/>
              <a:ext cx="2133600" cy="146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6972301" y="409060"/>
              <a:ext cx="1600200" cy="659395"/>
            </a:xfrm>
            <a:prstGeom prst="rect">
              <a:avLst/>
            </a:prstGeom>
            <a:noFill/>
          </p:spPr>
          <p:txBody>
            <a:bodyPr wrap="square" rtlCol="0">
              <a:spAutoFit/>
            </a:bodyPr>
            <a:lstStyle/>
            <a:p>
              <a:r>
                <a:rPr lang="en-US" sz="3400" dirty="0" smtClean="0">
                  <a:solidFill>
                    <a:schemeClr val="bg1"/>
                  </a:solidFill>
                  <a:latin typeface="Brush Script MT" panose="03060802040406070304" pitchFamily="66" charset="0"/>
                </a:rPr>
                <a:t>Stimulus</a:t>
              </a:r>
              <a:endParaRPr lang="en-US" sz="3400" dirty="0">
                <a:solidFill>
                  <a:schemeClr val="bg1"/>
                </a:solidFill>
                <a:latin typeface="Brush Script MT" panose="03060802040406070304" pitchFamily="66"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4234" y="708401"/>
            <a:ext cx="1798272" cy="134835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565" y="4842573"/>
            <a:ext cx="1583421" cy="1329627"/>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3986" y="4825687"/>
            <a:ext cx="1816445" cy="1363399"/>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0431" y="4825686"/>
            <a:ext cx="1206775" cy="1363400"/>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27207" y="4823636"/>
            <a:ext cx="909082" cy="1367500"/>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7617" y="4808908"/>
            <a:ext cx="2326783" cy="1363291"/>
          </a:xfrm>
          <a:prstGeom prst="rect">
            <a:avLst/>
          </a:prstGeom>
        </p:spPr>
      </p:pic>
    </p:spTree>
    <p:extLst>
      <p:ext uri="{BB962C8B-B14F-4D97-AF65-F5344CB8AC3E}">
        <p14:creationId xmlns:p14="http://schemas.microsoft.com/office/powerpoint/2010/main" val="3565884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a:t>
            </a:r>
            <a:endParaRPr lang="en-US" dirty="0"/>
          </a:p>
        </p:txBody>
      </p:sp>
      <p:sp>
        <p:nvSpPr>
          <p:cNvPr id="3" name="Content Placeholder 2"/>
          <p:cNvSpPr>
            <a:spLocks noGrp="1"/>
          </p:cNvSpPr>
          <p:nvPr>
            <p:ph idx="1"/>
          </p:nvPr>
        </p:nvSpPr>
        <p:spPr>
          <a:xfrm>
            <a:off x="457200" y="1752600"/>
            <a:ext cx="7696200" cy="3992564"/>
          </a:xfrm>
        </p:spPr>
        <p:txBody>
          <a:bodyPr/>
          <a:lstStyle/>
          <a:p>
            <a:r>
              <a:rPr lang="en-US" dirty="0" smtClean="0"/>
              <a:t>Food Business 101 approved the learning design created </a:t>
            </a:r>
            <a:r>
              <a:rPr lang="en-US" dirty="0"/>
              <a:t>by A Mythical Consulting Company (AMCC</a:t>
            </a:r>
            <a:r>
              <a:rPr lang="en-US" dirty="0" smtClean="0"/>
              <a:t>) for the course </a:t>
            </a:r>
            <a:r>
              <a:rPr lang="en-US" i="1" dirty="0"/>
              <a:t>Action Planning for the 12 Dimensions of Your Successful Food Service </a:t>
            </a:r>
            <a:r>
              <a:rPr lang="en-US" i="1" dirty="0" smtClean="0"/>
              <a:t>Business</a:t>
            </a:r>
          </a:p>
          <a:p>
            <a:r>
              <a:rPr lang="en-US" dirty="0" smtClean="0"/>
              <a:t>Food Business 101 asked AMCC to create a Storyboard as a proof of concept for this project</a:t>
            </a:r>
          </a:p>
          <a:p>
            <a:pPr lvl="1"/>
            <a:endParaRPr lang="en-US" dirty="0" smtClean="0"/>
          </a:p>
          <a:p>
            <a:endParaRPr lang="en-US" dirty="0"/>
          </a:p>
        </p:txBody>
      </p:sp>
      <p:sp>
        <p:nvSpPr>
          <p:cNvPr id="4" name="Text Placeholder 3"/>
          <p:cNvSpPr>
            <a:spLocks noGrp="1"/>
          </p:cNvSpPr>
          <p:nvPr>
            <p:ph type="body" sz="quarter" idx="13"/>
          </p:nvPr>
        </p:nvSpPr>
        <p:spPr/>
        <p:txBody>
          <a:bodyPr/>
          <a:lstStyle/>
          <a:p>
            <a:endParaRPr lang="en-US" dirty="0"/>
          </a:p>
        </p:txBody>
      </p:sp>
      <p:sp>
        <p:nvSpPr>
          <p:cNvPr id="6" name="Slide Number Placeholder 5"/>
          <p:cNvSpPr>
            <a:spLocks noGrp="1"/>
          </p:cNvSpPr>
          <p:nvPr>
            <p:ph type="sldNum" sz="quarter" idx="12"/>
          </p:nvPr>
        </p:nvSpPr>
        <p:spPr/>
        <p:txBody>
          <a:bodyPr/>
          <a:lstStyle/>
          <a:p>
            <a:fld id="{54D5B694-C605-47C0-B0DF-77BE247353EB}" type="slidenum">
              <a:rPr lang="en-US" smtClean="0"/>
              <a:t>3</a:t>
            </a:fld>
            <a:endParaRPr lang="en-US" dirty="0"/>
          </a:p>
        </p:txBody>
      </p:sp>
    </p:spTree>
    <p:extLst>
      <p:ext uri="{BB962C8B-B14F-4D97-AF65-F5344CB8AC3E}">
        <p14:creationId xmlns:p14="http://schemas.microsoft.com/office/powerpoint/2010/main" val="737319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Course sample</a:t>
            </a:r>
            <a:endParaRPr lang="en-US" dirty="0"/>
          </a:p>
        </p:txBody>
      </p:sp>
      <p:sp>
        <p:nvSpPr>
          <p:cNvPr id="8" name="Content Placeholder 7"/>
          <p:cNvSpPr>
            <a:spLocks noGrp="1"/>
          </p:cNvSpPr>
          <p:nvPr>
            <p:ph idx="1"/>
          </p:nvPr>
        </p:nvSpPr>
        <p:spPr/>
        <p:txBody>
          <a:bodyPr>
            <a:normAutofit/>
          </a:bodyPr>
          <a:lstStyle/>
          <a:p>
            <a:r>
              <a:rPr lang="en-US" dirty="0" smtClean="0"/>
              <a:t>Four topics complete with content and assessments are shown in this sample</a:t>
            </a:r>
          </a:p>
          <a:p>
            <a:pPr lvl="1"/>
            <a:r>
              <a:rPr lang="en-US" dirty="0" smtClean="0"/>
              <a:t>Welcome</a:t>
            </a:r>
          </a:p>
          <a:p>
            <a:pPr lvl="1"/>
            <a:r>
              <a:rPr lang="en-US" dirty="0" smtClean="0"/>
              <a:t>Topic 1: Leadership Team</a:t>
            </a:r>
          </a:p>
          <a:p>
            <a:pPr lvl="1"/>
            <a:r>
              <a:rPr lang="en-US" dirty="0" smtClean="0"/>
              <a:t>Topic 2: Team Dynamics</a:t>
            </a:r>
          </a:p>
          <a:p>
            <a:pPr lvl="1"/>
            <a:r>
              <a:rPr lang="en-US" dirty="0" smtClean="0"/>
              <a:t>Wrap Up </a:t>
            </a:r>
            <a:endParaRPr lang="en-US" dirty="0" smtClean="0">
              <a:solidFill>
                <a:srgbClr val="FF0000"/>
              </a:solidFill>
            </a:endParaRPr>
          </a:p>
          <a:p>
            <a:pPr marL="334963" lvl="1" indent="0">
              <a:buNone/>
            </a:pPr>
            <a:endParaRPr lang="en-US" dirty="0" smtClean="0"/>
          </a:p>
          <a:p>
            <a:pPr marL="334963" lvl="1" indent="0">
              <a:buNone/>
            </a:pPr>
            <a:endParaRPr lang="en-US" dirty="0"/>
          </a:p>
          <a:p>
            <a:pPr marL="334963" lvl="1"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30</a:t>
            </a:fld>
            <a:endParaRPr lang="en-US" dirty="0"/>
          </a:p>
        </p:txBody>
      </p:sp>
      <p:sp>
        <p:nvSpPr>
          <p:cNvPr id="9" name="Text Placeholder 8"/>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564417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Topic: Welcome (Week 1)</a:t>
            </a:r>
            <a:endParaRPr lang="en-US" dirty="0"/>
          </a:p>
        </p:txBody>
      </p:sp>
      <p:sp>
        <p:nvSpPr>
          <p:cNvPr id="8" name="Content Placeholder 7"/>
          <p:cNvSpPr>
            <a:spLocks noGrp="1"/>
          </p:cNvSpPr>
          <p:nvPr>
            <p:ph idx="1"/>
          </p:nvPr>
        </p:nvSpPr>
        <p:spPr>
          <a:xfrm>
            <a:off x="2438400" y="1676400"/>
            <a:ext cx="5715000" cy="4449764"/>
          </a:xfrm>
        </p:spPr>
        <p:txBody>
          <a:bodyPr>
            <a:normAutofit fontScale="70000" lnSpcReduction="20000"/>
          </a:bodyPr>
          <a:lstStyle/>
          <a:p>
            <a:r>
              <a:rPr lang="en-US" dirty="0" smtClean="0"/>
              <a:t>Welcome Message (Delivered in both text and video formats)</a:t>
            </a:r>
          </a:p>
          <a:p>
            <a:pPr marL="334963" lvl="1" indent="0">
              <a:buNone/>
            </a:pPr>
            <a:r>
              <a:rPr lang="en-US" dirty="0" smtClean="0"/>
              <a:t>Welcome </a:t>
            </a:r>
            <a:r>
              <a:rPr lang="en-US" dirty="0"/>
              <a:t>to </a:t>
            </a:r>
            <a:r>
              <a:rPr lang="en-US" i="1" dirty="0" smtClean="0"/>
              <a:t>Action </a:t>
            </a:r>
            <a:r>
              <a:rPr lang="en-US" i="1" dirty="0"/>
              <a:t>Planning for the 12 Dimensions of Your Successful Food Service </a:t>
            </a:r>
            <a:r>
              <a:rPr lang="en-US" i="1" dirty="0" smtClean="0"/>
              <a:t>Business</a:t>
            </a:r>
            <a:r>
              <a:rPr lang="en-US" dirty="0" smtClean="0"/>
              <a:t>.</a:t>
            </a:r>
          </a:p>
          <a:p>
            <a:pPr marL="334963" lvl="1" indent="0">
              <a:buNone/>
            </a:pPr>
            <a:r>
              <a:rPr lang="en-US" dirty="0" smtClean="0"/>
              <a:t>In </a:t>
            </a:r>
            <a:r>
              <a:rPr lang="en-US" dirty="0"/>
              <a:t>the next 14 weeks we will be exploring managerial concepts that are central to the success of your food business</a:t>
            </a:r>
            <a:r>
              <a:rPr lang="en-US" dirty="0" smtClean="0"/>
              <a:t>.  We’ll start our journey together this week focusing on business models and storytelling.</a:t>
            </a:r>
          </a:p>
          <a:p>
            <a:pPr marL="334963" lvl="1" indent="0">
              <a:buNone/>
            </a:pPr>
            <a:endParaRPr lang="en-US" dirty="0" smtClean="0"/>
          </a:p>
          <a:p>
            <a:pPr marL="334963" lvl="1" indent="0">
              <a:buNone/>
            </a:pPr>
            <a:r>
              <a:rPr lang="en-US" dirty="0" smtClean="0"/>
              <a:t>What you should do this week:</a:t>
            </a:r>
          </a:p>
          <a:p>
            <a:pPr marL="0" indent="0">
              <a:spcAft>
                <a:spcPts val="0"/>
              </a:spcAft>
              <a:buNone/>
            </a:pPr>
            <a:r>
              <a:rPr lang="en-US" dirty="0"/>
              <a:t>	</a:t>
            </a:r>
            <a:r>
              <a:rPr lang="en-US" sz="2000" dirty="0" smtClean="0"/>
              <a:t>Review the Course </a:t>
            </a:r>
            <a:r>
              <a:rPr lang="en-US" sz="2000" dirty="0">
                <a:hlinkClick r:id="rId2"/>
              </a:rPr>
              <a:t>Syllabus</a:t>
            </a:r>
            <a:endParaRPr lang="en-US" sz="2000" dirty="0"/>
          </a:p>
          <a:p>
            <a:pPr marL="334963" lvl="1" indent="0">
              <a:buNone/>
            </a:pPr>
            <a:r>
              <a:rPr lang="en-US" dirty="0" smtClean="0"/>
              <a:t>	Read or watch Capturing Your Business Model</a:t>
            </a:r>
          </a:p>
          <a:p>
            <a:pPr marL="334963" lvl="1" indent="0">
              <a:buNone/>
            </a:pPr>
            <a:r>
              <a:rPr lang="en-US" dirty="0"/>
              <a:t>	</a:t>
            </a:r>
            <a:r>
              <a:rPr lang="en-US" dirty="0" smtClean="0"/>
              <a:t>Read or watch The Four Truths of the Storyteller</a:t>
            </a:r>
          </a:p>
          <a:p>
            <a:pPr marL="334963" lvl="1" indent="0">
              <a:buNone/>
            </a:pPr>
            <a:r>
              <a:rPr lang="en-US" dirty="0"/>
              <a:t>	</a:t>
            </a:r>
            <a:r>
              <a:rPr lang="en-US" dirty="0" smtClean="0"/>
              <a:t>Participate in Tell </a:t>
            </a:r>
            <a:r>
              <a:rPr lang="en-US" dirty="0"/>
              <a:t>Me How You Got Into the Food Business (Almost</a:t>
            </a:r>
            <a:r>
              <a:rPr lang="en-US" dirty="0" smtClean="0"/>
              <a:t>)</a:t>
            </a:r>
          </a:p>
          <a:p>
            <a:pPr marL="334963" lvl="1" indent="0">
              <a:buNone/>
            </a:pPr>
            <a:r>
              <a:rPr lang="en-US" dirty="0"/>
              <a:t>	</a:t>
            </a:r>
            <a:r>
              <a:rPr lang="en-US" dirty="0" smtClean="0"/>
              <a:t>Participate in Professional Introduction</a:t>
            </a:r>
          </a:p>
          <a:p>
            <a:pPr marL="334963" lvl="1" indent="0">
              <a:buNone/>
            </a:pPr>
            <a:r>
              <a:rPr lang="en-US" dirty="0"/>
              <a:t>	</a:t>
            </a:r>
            <a:r>
              <a:rPr lang="en-US" dirty="0" smtClean="0"/>
              <a:t>Start your learning journal</a:t>
            </a:r>
          </a:p>
          <a:p>
            <a:pPr marL="334963" lvl="1" indent="0">
              <a:buNone/>
            </a:pPr>
            <a:r>
              <a:rPr lang="en-US" dirty="0"/>
              <a:t>	</a:t>
            </a:r>
            <a:endParaRPr lang="en-US" dirty="0" smtClean="0"/>
          </a:p>
          <a:p>
            <a:pPr marL="334963" lvl="1" indent="0">
              <a:buNone/>
            </a:pPr>
            <a:r>
              <a:rPr lang="en-US" dirty="0" smtClean="0"/>
              <a:t>See you in the threads!</a:t>
            </a:r>
          </a:p>
          <a:p>
            <a:pPr marL="334963" lvl="1" indent="0">
              <a:buNone/>
            </a:pPr>
            <a:r>
              <a:rPr lang="en-US" dirty="0" smtClean="0"/>
              <a:t>Joanne Deitsch | </a:t>
            </a:r>
            <a:r>
              <a:rPr lang="en-US" dirty="0" smtClean="0">
                <a:solidFill>
                  <a:srgbClr val="FF0000"/>
                </a:solidFill>
              </a:rPr>
              <a:t>joanne@foodbusiness101.com</a:t>
            </a:r>
          </a:p>
          <a:p>
            <a:pPr marL="334963" lvl="1" indent="0">
              <a:buNone/>
            </a:pPr>
            <a:endParaRPr lang="en-US" dirty="0" smtClean="0"/>
          </a:p>
          <a:p>
            <a:pPr marL="334963" lvl="1" indent="0">
              <a:buNone/>
            </a:pPr>
            <a:endParaRPr lang="en-US" dirty="0"/>
          </a:p>
          <a:p>
            <a:pPr marL="334963" lvl="1"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31</a:t>
            </a:fld>
            <a:endParaRPr lang="en-US" dirty="0"/>
          </a:p>
        </p:txBody>
      </p:sp>
      <p:sp>
        <p:nvSpPr>
          <p:cNvPr id="9" name="Text Placeholder 8"/>
          <p:cNvSpPr>
            <a:spLocks noGrp="1"/>
          </p:cNvSpPr>
          <p:nvPr>
            <p:ph type="body" sz="quarter" idx="13"/>
          </p:nvPr>
        </p:nvSpPr>
        <p:spPr/>
        <p:txBody>
          <a:bodyPr/>
          <a:lstStyle/>
          <a:p>
            <a:r>
              <a:rPr lang="en-US" dirty="0" smtClean="0"/>
              <a:t>Event 1: Gaining Attention (</a:t>
            </a:r>
            <a:r>
              <a:rPr lang="en-US" dirty="0" err="1" smtClean="0"/>
              <a:t>Gagné</a:t>
            </a: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0"/>
            <a:ext cx="1685441" cy="13483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676400"/>
            <a:ext cx="1905000" cy="2540000"/>
          </a:xfrm>
          <a:prstGeom prst="rect">
            <a:avLst/>
          </a:prstGeom>
        </p:spPr>
      </p:pic>
    </p:spTree>
    <p:extLst>
      <p:ext uri="{BB962C8B-B14F-4D97-AF65-F5344CB8AC3E}">
        <p14:creationId xmlns:p14="http://schemas.microsoft.com/office/powerpoint/2010/main" val="182885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r>
              <a:rPr lang="en-US" dirty="0" smtClean="0"/>
              <a:t>The welcome topic is ungraded and does not pertain to any learning objectives</a:t>
            </a:r>
          </a:p>
          <a:p>
            <a:r>
              <a:rPr lang="en-US" dirty="0" smtClean="0"/>
              <a:t>For future reference, the learning objectives for the entire course are elaborated in the </a:t>
            </a:r>
            <a:r>
              <a:rPr lang="en-US" dirty="0" smtClean="0"/>
              <a:t>attached </a:t>
            </a:r>
            <a:r>
              <a:rPr lang="en-US" dirty="0" smtClean="0">
                <a:hlinkClick r:id="rId2"/>
              </a:rPr>
              <a:t>Syllabus</a:t>
            </a:r>
            <a:r>
              <a:rPr lang="en-US" dirty="0" smtClean="0"/>
              <a:t> </a:t>
            </a:r>
            <a:r>
              <a:rPr lang="en-US" dirty="0" smtClean="0"/>
              <a:t>that </a:t>
            </a:r>
            <a:r>
              <a:rPr lang="en-US" dirty="0" smtClean="0"/>
              <a:t>learners are asked to read this week</a:t>
            </a:r>
            <a:endParaRPr lang="en-US" b="1" dirty="0">
              <a:solidFill>
                <a:srgbClr val="FF0000"/>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32</a:t>
            </a:fld>
            <a:endParaRPr lang="en-US" dirty="0"/>
          </a:p>
        </p:txBody>
      </p:sp>
      <p:sp>
        <p:nvSpPr>
          <p:cNvPr id="9" name="Text Placeholder 8"/>
          <p:cNvSpPr>
            <a:spLocks noGrp="1"/>
          </p:cNvSpPr>
          <p:nvPr>
            <p:ph type="body" sz="quarter" idx="13"/>
          </p:nvPr>
        </p:nvSpPr>
        <p:spPr/>
        <p:txBody>
          <a:bodyPr/>
          <a:lstStyle/>
          <a:p>
            <a:r>
              <a:rPr lang="en-US" dirty="0" smtClean="0"/>
              <a:t>Event </a:t>
            </a:r>
            <a:r>
              <a:rPr lang="en-US" dirty="0"/>
              <a:t>2</a:t>
            </a:r>
            <a:r>
              <a:rPr lang="en-US" dirty="0" smtClean="0"/>
              <a:t>: Informing Learner of Objective (</a:t>
            </a:r>
            <a:r>
              <a:rPr lang="en-US" dirty="0" err="1" smtClean="0"/>
              <a:t>Gagné</a:t>
            </a: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441" y="0"/>
            <a:ext cx="1828800" cy="1371600"/>
          </a:xfrm>
          <a:prstGeom prst="rect">
            <a:avLst/>
          </a:prstGeom>
        </p:spPr>
      </p:pic>
    </p:spTree>
    <p:extLst>
      <p:ext uri="{BB962C8B-B14F-4D97-AF65-F5344CB8AC3E}">
        <p14:creationId xmlns:p14="http://schemas.microsoft.com/office/powerpoint/2010/main" val="251504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r>
              <a:rPr lang="en-US" dirty="0" smtClean="0"/>
              <a:t>The welcome </a:t>
            </a:r>
            <a:r>
              <a:rPr lang="en-US" dirty="0"/>
              <a:t>topic is ungraded and </a:t>
            </a:r>
            <a:r>
              <a:rPr lang="en-US" dirty="0" smtClean="0"/>
              <a:t>does not engage the learner in graded recall activities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33</a:t>
            </a:fld>
            <a:endParaRPr lang="en-US" dirty="0"/>
          </a:p>
        </p:txBody>
      </p:sp>
      <p:sp>
        <p:nvSpPr>
          <p:cNvPr id="9" name="Text Placeholder 8"/>
          <p:cNvSpPr>
            <a:spLocks noGrp="1"/>
          </p:cNvSpPr>
          <p:nvPr>
            <p:ph type="body" sz="quarter" idx="13"/>
          </p:nvPr>
        </p:nvSpPr>
        <p:spPr/>
        <p:txBody>
          <a:bodyPr/>
          <a:lstStyle/>
          <a:p>
            <a:r>
              <a:rPr lang="en-US" sz="2200" dirty="0" smtClean="0"/>
              <a:t>Event 3: Stimulating Recall of Previous Learning (</a:t>
            </a:r>
            <a:r>
              <a:rPr lang="en-US" sz="2200" dirty="0" err="1" smtClean="0"/>
              <a:t>Gagné</a:t>
            </a:r>
            <a:r>
              <a:rPr lang="en-US" sz="2200" dirty="0" smtClean="0"/>
              <a:t>)</a:t>
            </a:r>
            <a:endParaRPr lang="en-US" sz="2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263" y="0"/>
            <a:ext cx="1729353" cy="1296677"/>
          </a:xfrm>
          <a:prstGeom prst="rect">
            <a:avLst/>
          </a:prstGeom>
        </p:spPr>
      </p:pic>
    </p:spTree>
    <p:extLst>
      <p:ext uri="{BB962C8B-B14F-4D97-AF65-F5344CB8AC3E}">
        <p14:creationId xmlns:p14="http://schemas.microsoft.com/office/powerpoint/2010/main" val="2530420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normAutofit lnSpcReduction="10000"/>
          </a:bodyPr>
          <a:lstStyle/>
          <a:p>
            <a:pPr marL="0" indent="0">
              <a:buNone/>
            </a:pPr>
            <a:r>
              <a:rPr lang="en-US" dirty="0" smtClean="0"/>
              <a:t>As your read or watch this week’s materials think about how these concepts can help you describe and promote your own business.</a:t>
            </a:r>
          </a:p>
          <a:p>
            <a:r>
              <a:rPr lang="en-US" dirty="0" smtClean="0"/>
              <a:t>Read or Watch Capture Your Business Model in 20 Minutes</a:t>
            </a:r>
          </a:p>
          <a:p>
            <a:pPr lvl="1"/>
            <a:r>
              <a:rPr lang="en-US" dirty="0" smtClean="0"/>
              <a:t>Transcript of the video (to be developed)</a:t>
            </a:r>
          </a:p>
          <a:p>
            <a:pPr lvl="1"/>
            <a:r>
              <a:rPr lang="en-US" u="sng" dirty="0" smtClean="0">
                <a:hlinkClick r:id="rId2"/>
              </a:rPr>
              <a:t>https</a:t>
            </a:r>
            <a:r>
              <a:rPr lang="en-US" u="sng" dirty="0">
                <a:hlinkClick r:id="rId2"/>
              </a:rPr>
              <a:t>://</a:t>
            </a:r>
            <a:r>
              <a:rPr lang="en-US" u="sng" dirty="0" smtClean="0">
                <a:hlinkClick r:id="rId2"/>
              </a:rPr>
              <a:t>www.youtube.com/watch?v=7o8uYdUaFR4</a:t>
            </a:r>
            <a:r>
              <a:rPr lang="en-US" u="sng" dirty="0" smtClean="0"/>
              <a:t/>
            </a:r>
            <a:br>
              <a:rPr lang="en-US" u="sng" dirty="0" smtClean="0"/>
            </a:br>
            <a:endParaRPr lang="en-US" u="sng" dirty="0" smtClean="0"/>
          </a:p>
          <a:p>
            <a:r>
              <a:rPr lang="en-US" dirty="0"/>
              <a:t>Read or Watch The Four Truths of the </a:t>
            </a:r>
            <a:r>
              <a:rPr lang="en-US" dirty="0" smtClean="0"/>
              <a:t>Storyteller</a:t>
            </a:r>
          </a:p>
          <a:p>
            <a:pPr lvl="1"/>
            <a:r>
              <a:rPr lang="en-US" dirty="0" smtClean="0"/>
              <a:t>Read: </a:t>
            </a:r>
            <a:r>
              <a:rPr lang="en-US" u="sng" dirty="0">
                <a:hlinkClick r:id="rId3"/>
              </a:rPr>
              <a:t>http://story4good.com/wp-content/uploads/2010/12/The-Four-Truths-of-the-Storyteller.pdf</a:t>
            </a:r>
            <a:r>
              <a:rPr lang="en-US" dirty="0"/>
              <a:t> </a:t>
            </a:r>
            <a:endParaRPr lang="en-US" dirty="0" smtClean="0"/>
          </a:p>
          <a:p>
            <a:pPr lvl="1"/>
            <a:r>
              <a:rPr lang="en-US" dirty="0" smtClean="0"/>
              <a:t>Watch: </a:t>
            </a:r>
            <a:r>
              <a:rPr lang="en-US" u="sng" dirty="0">
                <a:hlinkClick r:id="rId4"/>
              </a:rPr>
              <a:t>https://www.youtube.com/watch?v=8-KtR4vM4eg</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34</a:t>
            </a:fld>
            <a:endParaRPr lang="en-US" dirty="0"/>
          </a:p>
        </p:txBody>
      </p:sp>
      <p:sp>
        <p:nvSpPr>
          <p:cNvPr id="9" name="Text Placeholder 8"/>
          <p:cNvSpPr>
            <a:spLocks noGrp="1"/>
          </p:cNvSpPr>
          <p:nvPr>
            <p:ph type="body" sz="quarter" idx="13"/>
          </p:nvPr>
        </p:nvSpPr>
        <p:spPr/>
        <p:txBody>
          <a:bodyPr/>
          <a:lstStyle/>
          <a:p>
            <a:r>
              <a:rPr lang="en-US" dirty="0" smtClean="0"/>
              <a:t>Event 4: Presenting the Stimulus (</a:t>
            </a:r>
            <a:r>
              <a:rPr lang="en-US" dirty="0" err="1" smtClean="0"/>
              <a:t>Gagné</a:t>
            </a:r>
            <a:r>
              <a:rPr lang="en-US" dirty="0" smtClean="0"/>
              <a:t>)</a:t>
            </a:r>
            <a:endParaRPr lang="en-US" dirty="0"/>
          </a:p>
        </p:txBody>
      </p:sp>
      <p:grpSp>
        <p:nvGrpSpPr>
          <p:cNvPr id="11" name="Group 10"/>
          <p:cNvGrpSpPr/>
          <p:nvPr/>
        </p:nvGrpSpPr>
        <p:grpSpPr>
          <a:xfrm>
            <a:off x="6705600" y="0"/>
            <a:ext cx="2133600" cy="1464450"/>
            <a:chOff x="6705600" y="0"/>
            <a:chExt cx="2133600" cy="1464450"/>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0"/>
              <a:ext cx="2133600" cy="146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972300" y="409060"/>
              <a:ext cx="1600200" cy="646331"/>
            </a:xfrm>
            <a:prstGeom prst="rect">
              <a:avLst/>
            </a:prstGeom>
            <a:noFill/>
          </p:spPr>
          <p:txBody>
            <a:bodyPr wrap="square" rtlCol="0">
              <a:spAutoFit/>
            </a:bodyPr>
            <a:lstStyle/>
            <a:p>
              <a:r>
                <a:rPr lang="en-US" sz="3600" dirty="0" smtClean="0">
                  <a:solidFill>
                    <a:schemeClr val="bg1"/>
                  </a:solidFill>
                  <a:latin typeface="Brush Script MT" panose="03060802040406070304" pitchFamily="66" charset="0"/>
                </a:rPr>
                <a:t>Stimulus</a:t>
              </a:r>
              <a:endParaRPr lang="en-US" sz="3600" dirty="0">
                <a:solidFill>
                  <a:schemeClr val="bg1"/>
                </a:solidFill>
                <a:latin typeface="Brush Script MT" panose="03060802040406070304" pitchFamily="66" charset="0"/>
              </a:endParaRPr>
            </a:p>
          </p:txBody>
        </p:sp>
      </p:grpSp>
    </p:spTree>
    <p:extLst>
      <p:ext uri="{BB962C8B-B14F-4D97-AF65-F5344CB8AC3E}">
        <p14:creationId xmlns:p14="http://schemas.microsoft.com/office/powerpoint/2010/main" val="3939022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r>
              <a:rPr lang="en-US" dirty="0"/>
              <a:t>The welcome topic is ungraded and does not </a:t>
            </a:r>
            <a:r>
              <a:rPr lang="en-US" dirty="0" smtClean="0"/>
              <a:t>require any guidance be given</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35</a:t>
            </a:fld>
            <a:endParaRPr lang="en-US" dirty="0"/>
          </a:p>
        </p:txBody>
      </p:sp>
      <p:sp>
        <p:nvSpPr>
          <p:cNvPr id="9" name="Text Placeholder 8"/>
          <p:cNvSpPr>
            <a:spLocks noGrp="1"/>
          </p:cNvSpPr>
          <p:nvPr>
            <p:ph type="body" sz="quarter" idx="13"/>
          </p:nvPr>
        </p:nvSpPr>
        <p:spPr/>
        <p:txBody>
          <a:bodyPr/>
          <a:lstStyle/>
          <a:p>
            <a:r>
              <a:rPr lang="en-US" dirty="0" smtClean="0"/>
              <a:t>Event 5: Providing Learning Guidance (</a:t>
            </a:r>
            <a:r>
              <a:rPr lang="en-US" dirty="0" err="1" smtClean="0"/>
              <a:t>Gagné</a:t>
            </a:r>
            <a:r>
              <a:rPr lang="en-US" dirty="0" smtClean="0"/>
              <a:t>)</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0"/>
            <a:ext cx="1609241" cy="1351309"/>
          </a:xfrm>
          <a:prstGeom prst="rect">
            <a:avLst/>
          </a:prstGeom>
        </p:spPr>
      </p:pic>
    </p:spTree>
    <p:extLst>
      <p:ext uri="{BB962C8B-B14F-4D97-AF65-F5344CB8AC3E}">
        <p14:creationId xmlns:p14="http://schemas.microsoft.com/office/powerpoint/2010/main" val="242256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normAutofit/>
          </a:bodyPr>
          <a:lstStyle/>
          <a:p>
            <a:r>
              <a:rPr lang="en-US" dirty="0"/>
              <a:t>The welcome topic is ungraded and does not pertain to any </a:t>
            </a:r>
            <a:r>
              <a:rPr lang="en-US" dirty="0" smtClean="0"/>
              <a:t>performance goals</a:t>
            </a:r>
            <a:endParaRPr lang="en-US" dirty="0"/>
          </a:p>
          <a:p>
            <a:r>
              <a:rPr lang="en-US" dirty="0" smtClean="0"/>
              <a:t>However, there are engagement activities that the learner should complete that are mentioned here</a:t>
            </a:r>
          </a:p>
          <a:p>
            <a:r>
              <a:rPr lang="en-US" dirty="0"/>
              <a:t>Icebreaker </a:t>
            </a:r>
            <a:r>
              <a:rPr lang="en-US" dirty="0" smtClean="0"/>
              <a:t>One: </a:t>
            </a:r>
            <a:r>
              <a:rPr lang="en-US" dirty="0"/>
              <a:t>Tell Me How You Got Into the Food Business (</a:t>
            </a:r>
            <a:r>
              <a:rPr lang="en-US" dirty="0" smtClean="0"/>
              <a:t>Almost)</a:t>
            </a:r>
          </a:p>
          <a:p>
            <a:pPr lvl="1"/>
            <a:r>
              <a:rPr lang="en-US" dirty="0" smtClean="0"/>
              <a:t>Discussion Forum via Moodle Classroom</a:t>
            </a:r>
          </a:p>
          <a:p>
            <a:pPr lvl="1"/>
            <a:r>
              <a:rPr lang="en-US" dirty="0" smtClean="0"/>
              <a:t>Post </a:t>
            </a:r>
            <a:r>
              <a:rPr lang="en-US" dirty="0"/>
              <a:t>a short story that tells the who, what, where, and when of how </a:t>
            </a:r>
            <a:r>
              <a:rPr lang="en-US" dirty="0" smtClean="0"/>
              <a:t>you </a:t>
            </a:r>
            <a:r>
              <a:rPr lang="en-US" dirty="0"/>
              <a:t>got started in the food business. In the story, include one false fact.  Guess at facts that are not true in your classmate’s stories.  Each learner reveals the false fact at the end of week two</a:t>
            </a:r>
            <a:r>
              <a:rPr lang="en-US" dirty="0" smtClean="0"/>
              <a:t>.</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36</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2147708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normAutofit/>
          </a:bodyPr>
          <a:lstStyle/>
          <a:p>
            <a:r>
              <a:rPr lang="en-US" dirty="0" smtClean="0"/>
              <a:t>Icebreaker Two: </a:t>
            </a:r>
            <a:r>
              <a:rPr lang="en-US" dirty="0"/>
              <a:t>Professional </a:t>
            </a:r>
            <a:r>
              <a:rPr lang="en-US" dirty="0" smtClean="0"/>
              <a:t>Introduction</a:t>
            </a:r>
          </a:p>
          <a:p>
            <a:pPr lvl="1"/>
            <a:r>
              <a:rPr lang="en-US" dirty="0" smtClean="0"/>
              <a:t>Discussion </a:t>
            </a:r>
            <a:r>
              <a:rPr lang="en-US" dirty="0"/>
              <a:t>Forum via Moodle </a:t>
            </a:r>
            <a:r>
              <a:rPr lang="en-US" dirty="0" smtClean="0"/>
              <a:t>Classroom</a:t>
            </a:r>
          </a:p>
          <a:p>
            <a:pPr lvl="1"/>
            <a:r>
              <a:rPr lang="en-US" dirty="0"/>
              <a:t>P</a:t>
            </a:r>
            <a:r>
              <a:rPr lang="en-US" dirty="0" smtClean="0"/>
              <a:t>ost </a:t>
            </a:r>
            <a:r>
              <a:rPr lang="en-US" dirty="0"/>
              <a:t>a </a:t>
            </a:r>
            <a:r>
              <a:rPr lang="en-US" dirty="0" smtClean="0"/>
              <a:t>professional introduction that </a:t>
            </a:r>
            <a:r>
              <a:rPr lang="en-US" dirty="0"/>
              <a:t>tells </a:t>
            </a:r>
            <a:r>
              <a:rPr lang="en-US" dirty="0" smtClean="0"/>
              <a:t>the class about your background and your current job.  Please use at least three </a:t>
            </a:r>
            <a:r>
              <a:rPr lang="en-US" dirty="0"/>
              <a:t>to five </a:t>
            </a:r>
            <a:r>
              <a:rPr lang="en-US" dirty="0" smtClean="0"/>
              <a:t>sentences.</a:t>
            </a:r>
            <a:endParaRPr lang="en-US" dirty="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37</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 [Continued]</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1379700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r>
              <a:rPr lang="en-US" dirty="0"/>
              <a:t>The welcome topic is </a:t>
            </a:r>
            <a:r>
              <a:rPr lang="en-US" dirty="0" smtClean="0"/>
              <a:t>ungraded so there is no  required feedback</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38</a:t>
            </a:fld>
            <a:endParaRPr lang="en-US" dirty="0"/>
          </a:p>
        </p:txBody>
      </p:sp>
      <p:sp>
        <p:nvSpPr>
          <p:cNvPr id="9" name="Text Placeholder 8"/>
          <p:cNvSpPr>
            <a:spLocks noGrp="1"/>
          </p:cNvSpPr>
          <p:nvPr>
            <p:ph type="body" sz="quarter" idx="13"/>
          </p:nvPr>
        </p:nvSpPr>
        <p:spPr/>
        <p:txBody>
          <a:bodyPr/>
          <a:lstStyle/>
          <a:p>
            <a:r>
              <a:rPr lang="en-US" dirty="0" smtClean="0"/>
              <a:t>Event 7: Providing Feedback (</a:t>
            </a:r>
            <a:r>
              <a:rPr lang="en-US" dirty="0" err="1" smtClean="0"/>
              <a:t>Gagné</a:t>
            </a:r>
            <a:r>
              <a:rPr lang="en-US" dirty="0" smtClean="0"/>
              <a:t>)</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0"/>
            <a:ext cx="1127502" cy="1273839"/>
          </a:xfrm>
          <a:prstGeom prst="rect">
            <a:avLst/>
          </a:prstGeom>
        </p:spPr>
      </p:pic>
    </p:spTree>
    <p:extLst>
      <p:ext uri="{BB962C8B-B14F-4D97-AF65-F5344CB8AC3E}">
        <p14:creationId xmlns:p14="http://schemas.microsoft.com/office/powerpoint/2010/main" val="835088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r>
              <a:rPr lang="en-US" dirty="0"/>
              <a:t>The welcome topic is ungraded </a:t>
            </a:r>
            <a:r>
              <a:rPr lang="en-US" dirty="0" smtClean="0"/>
              <a:t>and </a:t>
            </a:r>
            <a:r>
              <a:rPr lang="en-US" dirty="0"/>
              <a:t>there is no performance to  </a:t>
            </a:r>
            <a:r>
              <a:rPr lang="en-US" dirty="0" smtClean="0"/>
              <a:t>assess</a:t>
            </a:r>
            <a:endParaRPr lang="en-US" dirty="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39</a:t>
            </a:fld>
            <a:endParaRPr lang="en-US" dirty="0"/>
          </a:p>
        </p:txBody>
      </p:sp>
      <p:sp>
        <p:nvSpPr>
          <p:cNvPr id="9" name="Text Placeholder 8"/>
          <p:cNvSpPr>
            <a:spLocks noGrp="1"/>
          </p:cNvSpPr>
          <p:nvPr>
            <p:ph type="body" sz="quarter" idx="13"/>
          </p:nvPr>
        </p:nvSpPr>
        <p:spPr/>
        <p:txBody>
          <a:bodyPr/>
          <a:lstStyle/>
          <a:p>
            <a:r>
              <a:rPr lang="en-US" dirty="0" smtClean="0"/>
              <a:t>Event 8: Assessing Performance (</a:t>
            </a:r>
            <a:r>
              <a:rPr lang="en-US" dirty="0" err="1" smtClean="0"/>
              <a:t>Gagné</a:t>
            </a:r>
            <a:r>
              <a:rPr lang="en-US" dirty="0" smtClean="0"/>
              <a:t>)</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26" y="-11624"/>
            <a:ext cx="919534" cy="1383223"/>
          </a:xfrm>
          <a:prstGeom prst="rect">
            <a:avLst/>
          </a:prstGeom>
        </p:spPr>
      </p:pic>
    </p:spTree>
    <p:extLst>
      <p:ext uri="{BB962C8B-B14F-4D97-AF65-F5344CB8AC3E}">
        <p14:creationId xmlns:p14="http://schemas.microsoft.com/office/powerpoint/2010/main" val="695877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Couse Basics</a:t>
            </a:r>
            <a:endParaRPr lang="en-US" dirty="0"/>
          </a:p>
        </p:txBody>
      </p:sp>
      <p:sp>
        <p:nvSpPr>
          <p:cNvPr id="3" name="Content Placeholder 2"/>
          <p:cNvSpPr>
            <a:spLocks noGrp="1"/>
          </p:cNvSpPr>
          <p:nvPr>
            <p:ph idx="1"/>
          </p:nvPr>
        </p:nvSpPr>
        <p:spPr>
          <a:xfrm>
            <a:off x="457200" y="1752600"/>
            <a:ext cx="7696200" cy="3992564"/>
          </a:xfrm>
        </p:spPr>
        <p:txBody>
          <a:bodyPr/>
          <a:lstStyle/>
          <a:p>
            <a:r>
              <a:rPr lang="en-US" dirty="0"/>
              <a:t>The course aims to orient restaurateurs to the realities and dimensions of a start-up operation</a:t>
            </a:r>
          </a:p>
          <a:p>
            <a:r>
              <a:rPr lang="en-US" dirty="0" smtClean="0"/>
              <a:t>14 week online course</a:t>
            </a:r>
          </a:p>
          <a:p>
            <a:pPr lvl="1"/>
            <a:r>
              <a:rPr lang="en-US" dirty="0" smtClean="0"/>
              <a:t>Two weeks for welcome and wrap up</a:t>
            </a:r>
          </a:p>
          <a:p>
            <a:pPr lvl="1"/>
            <a:r>
              <a:rPr lang="en-US" dirty="0" smtClean="0"/>
              <a:t>12 topics are discussed, one for each of the remaining 12 weeks</a:t>
            </a:r>
          </a:p>
          <a:p>
            <a:pPr marL="0" indent="0">
              <a:buNone/>
            </a:pPr>
            <a:endParaRPr lang="en-US" dirty="0" smtClean="0"/>
          </a:p>
          <a:p>
            <a:pPr lvl="1"/>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t>Overview</a:t>
            </a:r>
            <a:endParaRPr lang="en-US" dirty="0"/>
          </a:p>
        </p:txBody>
      </p:sp>
      <p:sp>
        <p:nvSpPr>
          <p:cNvPr id="6" name="Slide Number Placeholder 5"/>
          <p:cNvSpPr>
            <a:spLocks noGrp="1"/>
          </p:cNvSpPr>
          <p:nvPr>
            <p:ph type="sldNum" sz="quarter" idx="12"/>
          </p:nvPr>
        </p:nvSpPr>
        <p:spPr/>
        <p:txBody>
          <a:bodyPr/>
          <a:lstStyle/>
          <a:p>
            <a:fld id="{54D5B694-C605-47C0-B0DF-77BE247353EB}" type="slidenum">
              <a:rPr lang="en-US" smtClean="0"/>
              <a:t>4</a:t>
            </a:fld>
            <a:endParaRPr lang="en-US" dirty="0"/>
          </a:p>
        </p:txBody>
      </p:sp>
    </p:spTree>
    <p:extLst>
      <p:ext uri="{BB962C8B-B14F-4D97-AF65-F5344CB8AC3E}">
        <p14:creationId xmlns:p14="http://schemas.microsoft.com/office/powerpoint/2010/main" val="2946828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Welcome (Week 1)</a:t>
            </a:r>
          </a:p>
        </p:txBody>
      </p:sp>
      <p:sp>
        <p:nvSpPr>
          <p:cNvPr id="8" name="Content Placeholder 7"/>
          <p:cNvSpPr>
            <a:spLocks noGrp="1"/>
          </p:cNvSpPr>
          <p:nvPr>
            <p:ph idx="1"/>
          </p:nvPr>
        </p:nvSpPr>
        <p:spPr/>
        <p:txBody>
          <a:bodyPr/>
          <a:lstStyle/>
          <a:p>
            <a:r>
              <a:rPr lang="en-US" dirty="0"/>
              <a:t>The welcome topic is ungraded and there is no performance to  </a:t>
            </a:r>
            <a:r>
              <a:rPr lang="en-US" dirty="0" smtClean="0"/>
              <a:t>assess</a:t>
            </a:r>
          </a:p>
          <a:p>
            <a:r>
              <a:rPr lang="en-US" dirty="0" smtClean="0"/>
              <a:t>However, the learners are asked to start their learning journal this week</a:t>
            </a:r>
          </a:p>
          <a:p>
            <a:r>
              <a:rPr lang="en-US" dirty="0"/>
              <a:t>Learning Journal</a:t>
            </a:r>
          </a:p>
          <a:p>
            <a:pPr lvl="1"/>
            <a:r>
              <a:rPr lang="en-US" dirty="0"/>
              <a:t>Details given below are posted in the Assignments </a:t>
            </a:r>
            <a:r>
              <a:rPr lang="en-US" dirty="0" err="1"/>
              <a:t>ebook</a:t>
            </a:r>
            <a:r>
              <a:rPr lang="en-US" dirty="0"/>
              <a:t> in the Moodle Classroom</a:t>
            </a:r>
          </a:p>
          <a:p>
            <a:pPr lvl="2"/>
            <a:r>
              <a:rPr lang="en-US" dirty="0">
                <a:hlinkClick r:id="rId2"/>
              </a:rPr>
              <a:t>Learning Journal Guidelines</a:t>
            </a:r>
            <a:endParaRPr lang="en-US" dirty="0"/>
          </a:p>
          <a:p>
            <a:pPr lvl="2"/>
            <a:r>
              <a:rPr lang="en-US" dirty="0">
                <a:hlinkClick r:id="rId3"/>
              </a:rPr>
              <a:t>Learning Journal Rubric</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40</a:t>
            </a:fld>
            <a:endParaRPr lang="en-US" dirty="0"/>
          </a:p>
        </p:txBody>
      </p:sp>
      <p:sp>
        <p:nvSpPr>
          <p:cNvPr id="9" name="Text Placeholder 8"/>
          <p:cNvSpPr>
            <a:spLocks noGrp="1"/>
          </p:cNvSpPr>
          <p:nvPr>
            <p:ph type="body" sz="quarter" idx="13"/>
          </p:nvPr>
        </p:nvSpPr>
        <p:spPr/>
        <p:txBody>
          <a:bodyPr/>
          <a:lstStyle/>
          <a:p>
            <a:r>
              <a:rPr lang="en-US" dirty="0" smtClean="0"/>
              <a:t>Event 9: Enhancing Retention and Transfer (</a:t>
            </a:r>
            <a:r>
              <a:rPr lang="en-US" dirty="0" err="1" smtClean="0"/>
              <a:t>Gagné</a:t>
            </a:r>
            <a:r>
              <a:rPr lang="en-US" dirty="0" smtClean="0"/>
              <a:t>)</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2052" y="3807"/>
            <a:ext cx="2141982" cy="1255014"/>
          </a:xfrm>
          <a:prstGeom prst="rect">
            <a:avLst/>
          </a:prstGeom>
        </p:spPr>
      </p:pic>
    </p:spTree>
    <p:extLst>
      <p:ext uri="{BB962C8B-B14F-4D97-AF65-F5344CB8AC3E}">
        <p14:creationId xmlns:p14="http://schemas.microsoft.com/office/powerpoint/2010/main" val="26992805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Topic: Leadership team (Week </a:t>
            </a:r>
            <a:r>
              <a:rPr lang="en-US" dirty="0"/>
              <a:t>2</a:t>
            </a:r>
            <a:r>
              <a:rPr lang="en-US" dirty="0" smtClean="0"/>
              <a:t>)</a:t>
            </a:r>
            <a:endParaRPr lang="en-US" dirty="0"/>
          </a:p>
        </p:txBody>
      </p:sp>
      <p:sp>
        <p:nvSpPr>
          <p:cNvPr id="8" name="Content Placeholder 7"/>
          <p:cNvSpPr>
            <a:spLocks noGrp="1"/>
          </p:cNvSpPr>
          <p:nvPr>
            <p:ph idx="1"/>
          </p:nvPr>
        </p:nvSpPr>
        <p:spPr>
          <a:xfrm>
            <a:off x="2514600" y="1676400"/>
            <a:ext cx="5638800" cy="4449764"/>
          </a:xfrm>
        </p:spPr>
        <p:txBody>
          <a:bodyPr>
            <a:normAutofit fontScale="70000" lnSpcReduction="20000"/>
          </a:bodyPr>
          <a:lstStyle/>
          <a:p>
            <a:r>
              <a:rPr lang="en-US" dirty="0"/>
              <a:t>Welcome Message (Delivered in both text and video formats)</a:t>
            </a:r>
          </a:p>
          <a:p>
            <a:pPr marL="334963" lvl="1" indent="0">
              <a:buNone/>
            </a:pPr>
            <a:r>
              <a:rPr lang="en-US" dirty="0" smtClean="0"/>
              <a:t>[Debrief for last week’s forum posts will be in the video]</a:t>
            </a:r>
          </a:p>
          <a:p>
            <a:pPr marL="334963" lvl="1" indent="0">
              <a:buNone/>
            </a:pPr>
            <a:r>
              <a:rPr lang="en-US" dirty="0" smtClean="0"/>
              <a:t>This week we start talking about the first dimension of a successful food business: The Leadership Team.</a:t>
            </a:r>
            <a:endParaRPr lang="en-US" dirty="0"/>
          </a:p>
          <a:p>
            <a:pPr marL="334963" lvl="1" indent="0">
              <a:buNone/>
            </a:pPr>
            <a:endParaRPr lang="en-US" dirty="0"/>
          </a:p>
          <a:p>
            <a:pPr marL="334963" lvl="1" indent="0">
              <a:buNone/>
            </a:pPr>
            <a:r>
              <a:rPr lang="en-US" dirty="0"/>
              <a:t>What you should do this week:</a:t>
            </a:r>
          </a:p>
          <a:p>
            <a:pPr marL="334963" lvl="1" indent="0">
              <a:buNone/>
            </a:pPr>
            <a:r>
              <a:rPr lang="en-US" dirty="0"/>
              <a:t>	</a:t>
            </a:r>
            <a:r>
              <a:rPr lang="en-US" dirty="0" smtClean="0"/>
              <a:t>Read Leadership Basics</a:t>
            </a:r>
          </a:p>
          <a:p>
            <a:pPr marL="334963" lvl="1" indent="0">
              <a:buNone/>
            </a:pPr>
            <a:r>
              <a:rPr lang="en-US" dirty="0"/>
              <a:t>	</a:t>
            </a:r>
            <a:r>
              <a:rPr lang="en-US" dirty="0" smtClean="0"/>
              <a:t>Pre-Assessment (optional)</a:t>
            </a:r>
          </a:p>
          <a:p>
            <a:pPr marL="334963" lvl="1" indent="0">
              <a:buNone/>
            </a:pPr>
            <a:r>
              <a:rPr lang="en-US" dirty="0">
                <a:solidFill>
                  <a:srgbClr val="FF0000"/>
                </a:solidFill>
              </a:rPr>
              <a:t>	</a:t>
            </a:r>
            <a:r>
              <a:rPr lang="en-US" dirty="0" smtClean="0"/>
              <a:t>If not already done, participate in last week’s discussion forums</a:t>
            </a:r>
            <a:endParaRPr lang="en-US" dirty="0">
              <a:solidFill>
                <a:srgbClr val="FF0000"/>
              </a:solidFill>
            </a:endParaRPr>
          </a:p>
          <a:p>
            <a:pPr marL="334963" lvl="1" indent="0">
              <a:buNone/>
            </a:pPr>
            <a:r>
              <a:rPr lang="en-US" dirty="0"/>
              <a:t>	</a:t>
            </a:r>
            <a:r>
              <a:rPr lang="en-US" dirty="0" smtClean="0"/>
              <a:t>Post in the Brainstorming Discussion (Do this first!)</a:t>
            </a:r>
          </a:p>
          <a:p>
            <a:pPr marL="334963" lvl="1" indent="0">
              <a:buNone/>
            </a:pPr>
            <a:r>
              <a:rPr lang="en-US" dirty="0"/>
              <a:t>	Read </a:t>
            </a:r>
            <a:r>
              <a:rPr lang="en-US" dirty="0" smtClean="0"/>
              <a:t>or listen to The Leadership Team</a:t>
            </a:r>
          </a:p>
          <a:p>
            <a:pPr marL="334963" lvl="1" indent="0">
              <a:buNone/>
            </a:pPr>
            <a:r>
              <a:rPr lang="en-US" dirty="0"/>
              <a:t>	</a:t>
            </a:r>
            <a:r>
              <a:rPr lang="en-US" dirty="0" smtClean="0"/>
              <a:t>Read or listen to Top </a:t>
            </a:r>
            <a:r>
              <a:rPr lang="en-US" dirty="0"/>
              <a:t>10 Qualities That Make A Great Leader</a:t>
            </a:r>
          </a:p>
          <a:p>
            <a:pPr marL="334963" lvl="1" indent="0">
              <a:buNone/>
            </a:pPr>
            <a:r>
              <a:rPr lang="en-US" dirty="0" smtClean="0"/>
              <a:t>	Post in Your Leadership Team Discussions</a:t>
            </a:r>
            <a:endParaRPr lang="en-US" dirty="0"/>
          </a:p>
          <a:p>
            <a:pPr marL="334963" lvl="1" indent="0">
              <a:buNone/>
            </a:pPr>
            <a:r>
              <a:rPr lang="en-US" dirty="0" smtClean="0"/>
              <a:t>	Start your action plan</a:t>
            </a:r>
          </a:p>
          <a:p>
            <a:pPr marL="334963" lvl="1" indent="0">
              <a:buNone/>
            </a:pPr>
            <a:r>
              <a:rPr lang="en-US" dirty="0"/>
              <a:t>	</a:t>
            </a:r>
            <a:r>
              <a:rPr lang="en-US" dirty="0" smtClean="0"/>
              <a:t>Remember to post in your Learning Journal</a:t>
            </a:r>
            <a:endParaRPr lang="en-US" dirty="0"/>
          </a:p>
          <a:p>
            <a:pPr marL="334963" lvl="1" indent="0">
              <a:buNone/>
            </a:pPr>
            <a:r>
              <a:rPr lang="en-US" dirty="0"/>
              <a:t>	</a:t>
            </a:r>
          </a:p>
          <a:p>
            <a:pPr marL="334963" lvl="1" indent="0">
              <a:buNone/>
            </a:pPr>
            <a:r>
              <a:rPr lang="en-US" dirty="0"/>
              <a:t>See you in the threads!</a:t>
            </a:r>
          </a:p>
          <a:p>
            <a:pPr marL="334963" lvl="1" indent="0">
              <a:buNone/>
            </a:pPr>
            <a:r>
              <a:rPr lang="en-US" dirty="0"/>
              <a:t>Joanne Deitsch | </a:t>
            </a:r>
            <a:r>
              <a:rPr lang="en-US" dirty="0">
                <a:solidFill>
                  <a:srgbClr val="FF0000"/>
                </a:solidFill>
              </a:rPr>
              <a:t>joanne@foodbusiness101.com</a:t>
            </a: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41</a:t>
            </a:fld>
            <a:endParaRPr lang="en-US" dirty="0"/>
          </a:p>
        </p:txBody>
      </p:sp>
      <p:sp>
        <p:nvSpPr>
          <p:cNvPr id="9" name="Text Placeholder 8"/>
          <p:cNvSpPr>
            <a:spLocks noGrp="1"/>
          </p:cNvSpPr>
          <p:nvPr>
            <p:ph type="body" sz="quarter" idx="13"/>
          </p:nvPr>
        </p:nvSpPr>
        <p:spPr/>
        <p:txBody>
          <a:bodyPr/>
          <a:lstStyle/>
          <a:p>
            <a:r>
              <a:rPr lang="en-US" dirty="0" smtClean="0"/>
              <a:t>Event 1: Gaining Attention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0"/>
            <a:ext cx="1685441" cy="13483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52600"/>
            <a:ext cx="1950720" cy="1304544"/>
          </a:xfrm>
          <a:prstGeom prst="rect">
            <a:avLst/>
          </a:prstGeom>
        </p:spPr>
      </p:pic>
    </p:spTree>
    <p:extLst>
      <p:ext uri="{BB962C8B-B14F-4D97-AF65-F5344CB8AC3E}">
        <p14:creationId xmlns:p14="http://schemas.microsoft.com/office/powerpoint/2010/main" val="795397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normAutofit fontScale="92500" lnSpcReduction="20000"/>
          </a:bodyPr>
          <a:lstStyle/>
          <a:p>
            <a:r>
              <a:rPr lang="en-US" dirty="0" smtClean="0"/>
              <a:t>Leadership Basics</a:t>
            </a:r>
          </a:p>
          <a:p>
            <a:pPr marL="347663" lvl="1" indent="0">
              <a:buNone/>
            </a:pPr>
            <a:r>
              <a:rPr lang="en-US" dirty="0" smtClean="0"/>
              <a:t>If you are a start-up, the very last thing you are probably thinking about is a Leadership Team.  While your business may never have a leadership team, it is </a:t>
            </a:r>
            <a:r>
              <a:rPr lang="en-US" i="1" dirty="0" smtClean="0"/>
              <a:t>never</a:t>
            </a:r>
            <a:r>
              <a:rPr lang="en-US" dirty="0" smtClean="0"/>
              <a:t> to early to think about leading your team, the engine that runs your business.  </a:t>
            </a:r>
            <a:endParaRPr lang="en-US" dirty="0"/>
          </a:p>
          <a:p>
            <a:pPr marL="347663" lvl="1" indent="0">
              <a:buNone/>
            </a:pPr>
            <a:endParaRPr lang="en-US" dirty="0" smtClean="0"/>
          </a:p>
          <a:p>
            <a:pPr marL="347663" lvl="1" indent="0">
              <a:buNone/>
            </a:pPr>
            <a:r>
              <a:rPr lang="en-US" dirty="0" smtClean="0"/>
              <a:t>In </a:t>
            </a:r>
            <a:r>
              <a:rPr lang="en-US" i="1" dirty="0" smtClean="0"/>
              <a:t>Dave’s Way, </a:t>
            </a:r>
            <a:r>
              <a:rPr lang="en-US" dirty="0" smtClean="0"/>
              <a:t>Dave Thomas, one of the founders of the Wendy’s franchise, shared this story: “I knew a guy named </a:t>
            </a:r>
            <a:r>
              <a:rPr lang="en-US" dirty="0" err="1" smtClean="0"/>
              <a:t>Hep</a:t>
            </a:r>
            <a:r>
              <a:rPr lang="en-US" dirty="0" smtClean="0"/>
              <a:t> who ran a little diary store.  Once, I was busy, really busy.  But he insisted that I sit down and have some coffee with him.  Then he looked straight at me and said, ‘Dave, why don’t you start running your business?’ I was stunned. What did he mean by that? </a:t>
            </a:r>
            <a:r>
              <a:rPr lang="en-US" dirty="0"/>
              <a:t> </a:t>
            </a:r>
            <a:r>
              <a:rPr lang="en-US" dirty="0" smtClean="0"/>
              <a:t>What did he think I was doing?  Wasn’t I running all over the place twelve or fourteen hours a day?  That was the point, he said.  If I stepped back and tried to organize the people and what had to be done a little better, I wouldn’t be so frantic.  That knocked me over, but there was a lot of sense to it.  You have to run your business, not let it run you.“</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42</a:t>
            </a:fld>
            <a:endParaRPr lang="en-US" dirty="0"/>
          </a:p>
        </p:txBody>
      </p:sp>
      <p:sp>
        <p:nvSpPr>
          <p:cNvPr id="9" name="Text Placeholder 8"/>
          <p:cNvSpPr>
            <a:spLocks noGrp="1"/>
          </p:cNvSpPr>
          <p:nvPr>
            <p:ph type="body" sz="quarter" idx="13"/>
          </p:nvPr>
        </p:nvSpPr>
        <p:spPr/>
        <p:txBody>
          <a:bodyPr/>
          <a:lstStyle/>
          <a:p>
            <a:r>
              <a:rPr lang="en-US" dirty="0" smtClean="0"/>
              <a:t>Event </a:t>
            </a:r>
            <a:r>
              <a:rPr lang="en-US" dirty="0"/>
              <a:t>2</a:t>
            </a:r>
            <a:r>
              <a:rPr lang="en-US" dirty="0" smtClean="0"/>
              <a:t>: Informing Learner of Objective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441" y="0"/>
            <a:ext cx="1828800" cy="1371600"/>
          </a:xfrm>
          <a:prstGeom prst="rect">
            <a:avLst/>
          </a:prstGeom>
        </p:spPr>
      </p:pic>
    </p:spTree>
    <p:extLst>
      <p:ext uri="{BB962C8B-B14F-4D97-AF65-F5344CB8AC3E}">
        <p14:creationId xmlns:p14="http://schemas.microsoft.com/office/powerpoint/2010/main" val="6452990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normAutofit fontScale="92500" lnSpcReduction="10000"/>
          </a:bodyPr>
          <a:lstStyle/>
          <a:p>
            <a:pPr marL="347663" lvl="1" indent="0">
              <a:buNone/>
            </a:pPr>
            <a:r>
              <a:rPr lang="en-US" dirty="0" smtClean="0"/>
              <a:t>This week, I challenge you to adopt this mindset: start running your business rather than letting it run you!  When you start out, your leadership team might be just you and your spouse or friend.  Start imagining who will be on your leadership team, a month from now, a year from now, ten years from now.  Who will they be?  What will they do?  How will they help your business?  </a:t>
            </a:r>
          </a:p>
          <a:p>
            <a:pPr marL="347663" lvl="1" indent="0">
              <a:buNone/>
            </a:pPr>
            <a:endParaRPr lang="en-US" dirty="0"/>
          </a:p>
          <a:p>
            <a:pPr marL="347663" lvl="1" indent="0">
              <a:buNone/>
            </a:pPr>
            <a:r>
              <a:rPr lang="en-US" dirty="0" smtClean="0"/>
              <a:t>I could even argue that</a:t>
            </a:r>
            <a:r>
              <a:rPr lang="en-US" b="1" i="1" dirty="0" smtClean="0"/>
              <a:t> every </a:t>
            </a:r>
            <a:r>
              <a:rPr lang="en-US" dirty="0" smtClean="0"/>
              <a:t>dimension in this course deserves to have an individual representing that dimension on your leadership team.  </a:t>
            </a:r>
          </a:p>
          <a:p>
            <a:pPr marL="347663" lvl="1" indent="0">
              <a:buNone/>
            </a:pPr>
            <a:endParaRPr lang="en-US" dirty="0" smtClean="0"/>
          </a:p>
          <a:p>
            <a:pPr marL="347663" lvl="1" indent="0">
              <a:buNone/>
            </a:pPr>
            <a:r>
              <a:rPr lang="en-US" dirty="0" smtClean="0"/>
              <a:t>Learning Objectives</a:t>
            </a:r>
          </a:p>
          <a:p>
            <a:pPr marL="690563" lvl="1" indent="-342900"/>
            <a:r>
              <a:rPr lang="en-US" dirty="0" smtClean="0"/>
              <a:t>Identify leadership team as a dimension of a food service business</a:t>
            </a:r>
          </a:p>
          <a:p>
            <a:pPr marL="690563" lvl="1" indent="-342900"/>
            <a:r>
              <a:rPr lang="en-US" dirty="0" smtClean="0"/>
              <a:t>Based on current literature, describe the characteristics of leaders and leadership teams</a:t>
            </a:r>
          </a:p>
          <a:p>
            <a:pPr marL="690563" lvl="1" indent="-342900"/>
            <a:r>
              <a:rPr lang="en-US" dirty="0" smtClean="0"/>
              <a:t>Start an action plan</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43</a:t>
            </a:fld>
            <a:endParaRPr lang="en-US" dirty="0"/>
          </a:p>
        </p:txBody>
      </p:sp>
      <p:sp>
        <p:nvSpPr>
          <p:cNvPr id="9" name="Text Placeholder 8"/>
          <p:cNvSpPr>
            <a:spLocks noGrp="1"/>
          </p:cNvSpPr>
          <p:nvPr>
            <p:ph type="body" sz="quarter" idx="13"/>
          </p:nvPr>
        </p:nvSpPr>
        <p:spPr/>
        <p:txBody>
          <a:bodyPr/>
          <a:lstStyle/>
          <a:p>
            <a:r>
              <a:rPr lang="en-US" dirty="0" smtClean="0"/>
              <a:t>Event </a:t>
            </a:r>
            <a:r>
              <a:rPr lang="en-US" dirty="0"/>
              <a:t>2</a:t>
            </a:r>
            <a:r>
              <a:rPr lang="en-US" dirty="0" smtClean="0"/>
              <a:t>: Informing Learner of Objective (</a:t>
            </a:r>
            <a:r>
              <a:rPr lang="en-US" dirty="0" err="1" smtClean="0"/>
              <a:t>Gagné</a:t>
            </a:r>
            <a:r>
              <a:rPr lang="en-US" dirty="0" smtClean="0"/>
              <a:t>) [Cont’d]</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441" y="0"/>
            <a:ext cx="1828800" cy="1371600"/>
          </a:xfrm>
          <a:prstGeom prst="rect">
            <a:avLst/>
          </a:prstGeom>
        </p:spPr>
      </p:pic>
    </p:spTree>
    <p:extLst>
      <p:ext uri="{BB962C8B-B14F-4D97-AF65-F5344CB8AC3E}">
        <p14:creationId xmlns:p14="http://schemas.microsoft.com/office/powerpoint/2010/main" val="4326829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lstStyle/>
          <a:p>
            <a:pPr marL="342900" lvl="1" indent="-342900"/>
            <a:r>
              <a:rPr lang="en-US" dirty="0" smtClean="0"/>
              <a:t>Leadership Team Pre-Assessment</a:t>
            </a:r>
          </a:p>
          <a:p>
            <a:pPr marL="688975" lvl="2" indent="-342900"/>
            <a:r>
              <a:rPr lang="en-US" dirty="0" smtClean="0"/>
              <a:t>If learner earns 100%, they can skip this weeks reading</a:t>
            </a:r>
          </a:p>
          <a:p>
            <a:pPr marL="688975" lvl="2" indent="-342900"/>
            <a:r>
              <a:rPr lang="en-US" dirty="0" smtClean="0"/>
              <a:t>Correct answers are bolded</a:t>
            </a:r>
          </a:p>
          <a:p>
            <a:pPr marL="346075" lvl="2" indent="0">
              <a:buNone/>
            </a:pPr>
            <a:r>
              <a:rPr lang="en-US" dirty="0" smtClean="0"/>
              <a:t>Question:  </a:t>
            </a:r>
            <a:r>
              <a:rPr lang="en-US" dirty="0" smtClean="0"/>
              <a:t>What are the symptoms that a  leadership team is in peril?</a:t>
            </a:r>
            <a:endParaRPr lang="en-US" dirty="0" smtClean="0"/>
          </a:p>
          <a:p>
            <a:pPr marL="346075" lvl="2" indent="0">
              <a:buNone/>
            </a:pPr>
            <a:r>
              <a:rPr lang="en-US" dirty="0" smtClean="0"/>
              <a:t>Answers: a) </a:t>
            </a:r>
            <a:r>
              <a:rPr lang="en-US" dirty="0" smtClean="0"/>
              <a:t>disagreement on priorities, b) difficult transition of new team members, c) lack of explicit agreement of responsibilities among team members, </a:t>
            </a:r>
            <a:r>
              <a:rPr lang="en-US" b="1" dirty="0" smtClean="0"/>
              <a:t>d) all of the above</a:t>
            </a:r>
            <a:endParaRPr lang="en-US" b="1" dirty="0" smtClean="0"/>
          </a:p>
          <a:p>
            <a:pPr marL="346075" lvl="2" indent="0">
              <a:buNone/>
            </a:pPr>
            <a:r>
              <a:rPr lang="en-US" dirty="0"/>
              <a:t>Question:  </a:t>
            </a:r>
            <a:r>
              <a:rPr lang="en-US" dirty="0" smtClean="0"/>
              <a:t>Which is NOT a leadership </a:t>
            </a:r>
            <a:r>
              <a:rPr lang="en-US" dirty="0" smtClean="0"/>
              <a:t>characteristic?</a:t>
            </a:r>
            <a:endParaRPr lang="en-US" dirty="0"/>
          </a:p>
          <a:p>
            <a:pPr marL="346075" lvl="2" indent="0">
              <a:buNone/>
            </a:pPr>
            <a:r>
              <a:rPr lang="en-US" dirty="0"/>
              <a:t>Answers: a) </a:t>
            </a:r>
            <a:r>
              <a:rPr lang="en-US" dirty="0" smtClean="0"/>
              <a:t>honesty, </a:t>
            </a:r>
            <a:r>
              <a:rPr lang="en-US" b="1" dirty="0"/>
              <a:t>b) </a:t>
            </a:r>
            <a:r>
              <a:rPr lang="en-US" b="1" dirty="0" smtClean="0"/>
              <a:t>inability to delegate, </a:t>
            </a:r>
            <a:r>
              <a:rPr lang="en-US" dirty="0" smtClean="0"/>
              <a:t>c</a:t>
            </a:r>
            <a:r>
              <a:rPr lang="en-US" dirty="0"/>
              <a:t>) </a:t>
            </a:r>
            <a:r>
              <a:rPr lang="en-US" dirty="0" smtClean="0"/>
              <a:t>communication</a:t>
            </a:r>
            <a:endParaRPr lang="en-US" dirty="0"/>
          </a:p>
          <a:p>
            <a:pPr marL="346075" lvl="2" indent="0">
              <a:buNone/>
            </a:pPr>
            <a:r>
              <a:rPr lang="en-US" dirty="0" smtClean="0"/>
              <a:t>, d) </a:t>
            </a:r>
            <a:r>
              <a:rPr lang="en-US" dirty="0" smtClean="0"/>
              <a:t>all of the above</a:t>
            </a:r>
            <a:endParaRPr lang="en-US" dirty="0" smtClean="0"/>
          </a:p>
          <a:p>
            <a:pPr marL="346075" lvl="2" indent="0">
              <a:buNone/>
            </a:pPr>
            <a:r>
              <a:rPr lang="en-US" dirty="0"/>
              <a:t>Question:  </a:t>
            </a:r>
            <a:r>
              <a:rPr lang="en-US" dirty="0" smtClean="0"/>
              <a:t>True/False: For large organizations, multiple leaders with different skills are needed to run the business</a:t>
            </a:r>
            <a:endParaRPr lang="en-US" dirty="0"/>
          </a:p>
          <a:p>
            <a:pPr marL="346075" lvl="2" indent="0">
              <a:buNone/>
            </a:pPr>
            <a:r>
              <a:rPr lang="en-US" dirty="0"/>
              <a:t>Answers: </a:t>
            </a:r>
            <a:r>
              <a:rPr lang="en-US" b="1" dirty="0" smtClean="0"/>
              <a:t>True</a:t>
            </a:r>
            <a:endParaRPr lang="en-US" dirty="0"/>
          </a:p>
          <a:p>
            <a:pPr marL="346075" lvl="2"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44</a:t>
            </a:fld>
            <a:endParaRPr lang="en-US" dirty="0"/>
          </a:p>
        </p:txBody>
      </p:sp>
      <p:sp>
        <p:nvSpPr>
          <p:cNvPr id="9" name="Text Placeholder 8"/>
          <p:cNvSpPr>
            <a:spLocks noGrp="1"/>
          </p:cNvSpPr>
          <p:nvPr>
            <p:ph type="body" sz="quarter" idx="13"/>
          </p:nvPr>
        </p:nvSpPr>
        <p:spPr/>
        <p:txBody>
          <a:bodyPr/>
          <a:lstStyle/>
          <a:p>
            <a:r>
              <a:rPr lang="en-US" dirty="0"/>
              <a:t>Event 3: Stimulating Recall of Previous Learning (</a:t>
            </a:r>
            <a:r>
              <a:rPr lang="en-US" dirty="0" err="1"/>
              <a:t>Gagné</a:t>
            </a:r>
            <a:r>
              <a:rPr lang="en-US" dirty="0"/>
              <a: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263" y="0"/>
            <a:ext cx="1729353" cy="1296677"/>
          </a:xfrm>
          <a:prstGeom prst="rect">
            <a:avLst/>
          </a:prstGeom>
        </p:spPr>
      </p:pic>
    </p:spTree>
    <p:extLst>
      <p:ext uri="{BB962C8B-B14F-4D97-AF65-F5344CB8AC3E}">
        <p14:creationId xmlns:p14="http://schemas.microsoft.com/office/powerpoint/2010/main" val="31252353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lstStyle/>
          <a:p>
            <a:pPr marL="346075" lvl="2" indent="0">
              <a:buNone/>
            </a:pPr>
            <a:r>
              <a:rPr lang="en-US" dirty="0"/>
              <a:t>Question:  </a:t>
            </a:r>
            <a:r>
              <a:rPr lang="en-US" dirty="0" smtClean="0"/>
              <a:t>What does NOT signal leadership alignment?</a:t>
            </a:r>
            <a:endParaRPr lang="en-US" dirty="0"/>
          </a:p>
          <a:p>
            <a:pPr marL="346075" lvl="2" indent="0">
              <a:buNone/>
            </a:pPr>
            <a:r>
              <a:rPr lang="en-US" dirty="0"/>
              <a:t>Answers: </a:t>
            </a:r>
            <a:r>
              <a:rPr lang="en-US" b="1" dirty="0"/>
              <a:t>a) </a:t>
            </a:r>
            <a:r>
              <a:rPr lang="en-US" b="1" dirty="0" smtClean="0"/>
              <a:t>lack of common</a:t>
            </a:r>
            <a:r>
              <a:rPr lang="en-US" b="1" dirty="0" smtClean="0"/>
              <a:t> vision, </a:t>
            </a:r>
            <a:r>
              <a:rPr lang="en-US" dirty="0"/>
              <a:t>b) </a:t>
            </a:r>
            <a:r>
              <a:rPr lang="en-US" dirty="0" smtClean="0"/>
              <a:t>rewards for achieving common goals, </a:t>
            </a:r>
            <a:r>
              <a:rPr lang="en-US" dirty="0"/>
              <a:t>c) </a:t>
            </a:r>
            <a:r>
              <a:rPr lang="en-US" dirty="0" smtClean="0"/>
              <a:t>constant communication, </a:t>
            </a:r>
            <a:r>
              <a:rPr lang="en-US" dirty="0" smtClean="0"/>
              <a:t>d</a:t>
            </a:r>
            <a:r>
              <a:rPr lang="en-US" dirty="0"/>
              <a:t>) </a:t>
            </a:r>
            <a:r>
              <a:rPr lang="en-US" dirty="0" smtClean="0"/>
              <a:t>trust that all team members have the organization’s best interests at heart</a:t>
            </a:r>
          </a:p>
          <a:p>
            <a:pPr marL="346075" lvl="2" indent="0">
              <a:buNone/>
            </a:pPr>
            <a:endParaRPr lang="en-US" dirty="0" smtClean="0"/>
          </a:p>
          <a:p>
            <a:pPr marL="346075" lvl="2"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45</a:t>
            </a:fld>
            <a:endParaRPr lang="en-US" dirty="0"/>
          </a:p>
        </p:txBody>
      </p:sp>
      <p:sp>
        <p:nvSpPr>
          <p:cNvPr id="9" name="Text Placeholder 8"/>
          <p:cNvSpPr>
            <a:spLocks noGrp="1"/>
          </p:cNvSpPr>
          <p:nvPr>
            <p:ph type="body" sz="quarter" idx="13"/>
          </p:nvPr>
        </p:nvSpPr>
        <p:spPr/>
        <p:txBody>
          <a:bodyPr/>
          <a:lstStyle/>
          <a:p>
            <a:r>
              <a:rPr lang="en-US" dirty="0"/>
              <a:t>Event 3: Stimulating Recall [Continued]</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263" y="0"/>
            <a:ext cx="1729353" cy="1296677"/>
          </a:xfrm>
          <a:prstGeom prst="rect">
            <a:avLst/>
          </a:prstGeom>
        </p:spPr>
      </p:pic>
    </p:spTree>
    <p:extLst>
      <p:ext uri="{BB962C8B-B14F-4D97-AF65-F5344CB8AC3E}">
        <p14:creationId xmlns:p14="http://schemas.microsoft.com/office/powerpoint/2010/main" val="26686955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normAutofit/>
          </a:bodyPr>
          <a:lstStyle/>
          <a:p>
            <a:r>
              <a:rPr lang="en-US" dirty="0" smtClean="0"/>
              <a:t>Brainstorming Discussion</a:t>
            </a:r>
          </a:p>
          <a:p>
            <a:pPr lvl="1"/>
            <a:r>
              <a:rPr lang="en-US" dirty="0" smtClean="0"/>
              <a:t>Topic Discussion </a:t>
            </a:r>
            <a:r>
              <a:rPr lang="en-US" dirty="0"/>
              <a:t>Forum via Moodle </a:t>
            </a:r>
            <a:r>
              <a:rPr lang="en-US" dirty="0" smtClean="0"/>
              <a:t>Classroom</a:t>
            </a:r>
          </a:p>
          <a:p>
            <a:pPr lvl="1"/>
            <a:r>
              <a:rPr lang="en-US" dirty="0" smtClean="0"/>
              <a:t>Details </a:t>
            </a:r>
            <a:r>
              <a:rPr lang="en-US" dirty="0"/>
              <a:t>given below are posted in the Assignments </a:t>
            </a:r>
            <a:r>
              <a:rPr lang="en-US" dirty="0" err="1"/>
              <a:t>ebook</a:t>
            </a:r>
            <a:r>
              <a:rPr lang="en-US" dirty="0"/>
              <a:t> in the Moodle Classroom</a:t>
            </a:r>
          </a:p>
          <a:p>
            <a:pPr lvl="2"/>
            <a:r>
              <a:rPr lang="en-US" dirty="0">
                <a:hlinkClick r:id="rId2"/>
              </a:rPr>
              <a:t>Discussion Forum Guidelines </a:t>
            </a:r>
            <a:endParaRPr lang="en-US" dirty="0"/>
          </a:p>
          <a:p>
            <a:pPr lvl="2"/>
            <a:r>
              <a:rPr lang="en-US" dirty="0">
                <a:hlinkClick r:id="rId3"/>
              </a:rPr>
              <a:t>Discussion Forum Rubric</a:t>
            </a:r>
            <a:endParaRPr lang="en-US" dirty="0"/>
          </a:p>
          <a:p>
            <a:pPr lvl="1"/>
            <a:r>
              <a:rPr lang="en-US" dirty="0" smtClean="0"/>
              <a:t>Share </a:t>
            </a:r>
            <a:r>
              <a:rPr lang="en-US" dirty="0" smtClean="0"/>
              <a:t>with the class your experiences leading other people.  What was the situation?  What did you do?  If you are comfortable sharing, did get any feedback for those you led and what was it?</a:t>
            </a:r>
          </a:p>
          <a:p>
            <a:pPr marL="458788" lvl="1" indent="0">
              <a:buNone/>
            </a:pPr>
            <a:r>
              <a:rPr lang="en-US" dirty="0" smtClean="0"/>
              <a:t>Before you say, “I’ve never lead a team!” remember those times you led a sports or professional association team OR lead a group project at school</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46</a:t>
            </a:fld>
            <a:endParaRPr lang="en-US" dirty="0"/>
          </a:p>
        </p:txBody>
      </p:sp>
      <p:sp>
        <p:nvSpPr>
          <p:cNvPr id="9" name="Text Placeholder 8"/>
          <p:cNvSpPr>
            <a:spLocks noGrp="1"/>
          </p:cNvSpPr>
          <p:nvPr>
            <p:ph type="body" sz="quarter" idx="13"/>
          </p:nvPr>
        </p:nvSpPr>
        <p:spPr/>
        <p:txBody>
          <a:bodyPr/>
          <a:lstStyle/>
          <a:p>
            <a:r>
              <a:rPr lang="en-US" dirty="0" smtClean="0"/>
              <a:t>Event 3: Stimulating Recall [Continued]</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263" y="0"/>
            <a:ext cx="1729353" cy="1296677"/>
          </a:xfrm>
          <a:prstGeom prst="rect">
            <a:avLst/>
          </a:prstGeom>
        </p:spPr>
      </p:pic>
    </p:spTree>
    <p:extLst>
      <p:ext uri="{BB962C8B-B14F-4D97-AF65-F5344CB8AC3E}">
        <p14:creationId xmlns:p14="http://schemas.microsoft.com/office/powerpoint/2010/main" val="325921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normAutofit fontScale="92500" lnSpcReduction="10000"/>
          </a:bodyPr>
          <a:lstStyle/>
          <a:p>
            <a:pPr marL="0" indent="0">
              <a:buNone/>
            </a:pPr>
            <a:r>
              <a:rPr lang="en-US" dirty="0" smtClean="0"/>
              <a:t>When reading this week’s selections, think about your own business or job.  Who serves on your leadership team?  How do you know they are great leaders?  How does this week’s reading bear on your own business?</a:t>
            </a:r>
          </a:p>
          <a:p>
            <a:r>
              <a:rPr lang="en-US" dirty="0" smtClean="0"/>
              <a:t>Read or listen to The Leadership Team</a:t>
            </a:r>
          </a:p>
          <a:p>
            <a:pPr lvl="1"/>
            <a:r>
              <a:rPr lang="en-US" dirty="0" smtClean="0">
                <a:hlinkClick r:id="rId2"/>
              </a:rPr>
              <a:t>http</a:t>
            </a:r>
            <a:r>
              <a:rPr lang="en-US" dirty="0">
                <a:hlinkClick r:id="rId2"/>
              </a:rPr>
              <a:t>://</a:t>
            </a:r>
            <a:r>
              <a:rPr lang="en-US" dirty="0" smtClean="0">
                <a:hlinkClick r:id="rId2"/>
              </a:rPr>
              <a:t>mg.dsub.net/sites/default/files/press/hbr_article_leadership_team.pdf</a:t>
            </a:r>
            <a:endParaRPr lang="en-US" dirty="0" smtClean="0"/>
          </a:p>
          <a:p>
            <a:pPr lvl="1"/>
            <a:r>
              <a:rPr lang="en-US" dirty="0" smtClean="0"/>
              <a:t>Podcast TBD</a:t>
            </a:r>
            <a:br>
              <a:rPr lang="en-US" dirty="0" smtClean="0"/>
            </a:br>
            <a:endParaRPr lang="en-US" dirty="0" smtClean="0"/>
          </a:p>
          <a:p>
            <a:r>
              <a:rPr lang="en-US" dirty="0" smtClean="0"/>
              <a:t>Read of listen to </a:t>
            </a:r>
            <a:r>
              <a:rPr lang="en-US" dirty="0"/>
              <a:t>Top 10 Qualities That Make A Great </a:t>
            </a:r>
            <a:r>
              <a:rPr lang="en-US" dirty="0" smtClean="0"/>
              <a:t>Leader</a:t>
            </a:r>
          </a:p>
          <a:p>
            <a:pPr lvl="1"/>
            <a:r>
              <a:rPr lang="en-US" dirty="0" smtClean="0">
                <a:hlinkClick r:id="rId3"/>
              </a:rPr>
              <a:t>http://www.forbes.com/sites/tanyaprive/2012/12/19/top-10-qualities-that-make-a-great-leader/</a:t>
            </a:r>
            <a:endParaRPr lang="en-US" dirty="0" smtClean="0"/>
          </a:p>
          <a:p>
            <a:pPr lvl="1"/>
            <a:r>
              <a:rPr lang="en-US" dirty="0" smtClean="0"/>
              <a:t>Podcast TBD</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47</a:t>
            </a:fld>
            <a:endParaRPr lang="en-US" dirty="0"/>
          </a:p>
        </p:txBody>
      </p:sp>
      <p:sp>
        <p:nvSpPr>
          <p:cNvPr id="9" name="Text Placeholder 8"/>
          <p:cNvSpPr>
            <a:spLocks noGrp="1"/>
          </p:cNvSpPr>
          <p:nvPr>
            <p:ph type="body" sz="quarter" idx="13"/>
          </p:nvPr>
        </p:nvSpPr>
        <p:spPr/>
        <p:txBody>
          <a:bodyPr/>
          <a:lstStyle/>
          <a:p>
            <a:r>
              <a:rPr lang="en-US" dirty="0" smtClean="0"/>
              <a:t>Event 4: Presenting the Stimulus (</a:t>
            </a:r>
            <a:r>
              <a:rPr lang="en-US" dirty="0" err="1" smtClean="0"/>
              <a:t>Gagné</a:t>
            </a:r>
            <a:r>
              <a:rPr lang="en-US" dirty="0" smtClean="0"/>
              <a:t>)</a:t>
            </a:r>
            <a:endParaRPr lang="en-US" dirty="0"/>
          </a:p>
        </p:txBody>
      </p:sp>
      <p:grpSp>
        <p:nvGrpSpPr>
          <p:cNvPr id="10" name="Group 9"/>
          <p:cNvGrpSpPr/>
          <p:nvPr/>
        </p:nvGrpSpPr>
        <p:grpSpPr>
          <a:xfrm>
            <a:off x="6705600" y="0"/>
            <a:ext cx="2133600" cy="1464450"/>
            <a:chOff x="6705600" y="0"/>
            <a:chExt cx="2133600" cy="1464450"/>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0"/>
              <a:ext cx="2133600" cy="146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972300" y="409060"/>
              <a:ext cx="1600200" cy="646331"/>
            </a:xfrm>
            <a:prstGeom prst="rect">
              <a:avLst/>
            </a:prstGeom>
            <a:noFill/>
          </p:spPr>
          <p:txBody>
            <a:bodyPr wrap="square" rtlCol="0">
              <a:spAutoFit/>
            </a:bodyPr>
            <a:lstStyle/>
            <a:p>
              <a:r>
                <a:rPr lang="en-US" sz="3600" dirty="0" smtClean="0">
                  <a:solidFill>
                    <a:schemeClr val="bg1"/>
                  </a:solidFill>
                  <a:latin typeface="Brush Script MT" panose="03060802040406070304" pitchFamily="66" charset="0"/>
                </a:rPr>
                <a:t>Stimulus</a:t>
              </a:r>
              <a:endParaRPr lang="en-US" sz="3600" dirty="0">
                <a:solidFill>
                  <a:schemeClr val="bg1"/>
                </a:solidFill>
                <a:latin typeface="Brush Script MT" panose="03060802040406070304" pitchFamily="66" charset="0"/>
              </a:endParaRPr>
            </a:p>
          </p:txBody>
        </p:sp>
      </p:grpSp>
    </p:spTree>
    <p:extLst>
      <p:ext uri="{BB962C8B-B14F-4D97-AF65-F5344CB8AC3E}">
        <p14:creationId xmlns:p14="http://schemas.microsoft.com/office/powerpoint/2010/main" val="37924078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lstStyle/>
          <a:p>
            <a:r>
              <a:rPr lang="en-US" dirty="0" smtClean="0"/>
              <a:t>Learning </a:t>
            </a:r>
            <a:r>
              <a:rPr lang="en-US" dirty="0"/>
              <a:t>guidance for the entire course are elaborated in the attached </a:t>
            </a:r>
            <a:r>
              <a:rPr lang="en-US" dirty="0">
                <a:hlinkClick r:id="rId2"/>
              </a:rPr>
              <a:t>Syllabus</a:t>
            </a:r>
            <a:r>
              <a:rPr lang="en-US" dirty="0"/>
              <a:t> </a:t>
            </a:r>
            <a:endParaRPr lang="en-US" dirty="0" smtClean="0"/>
          </a:p>
          <a:p>
            <a:r>
              <a:rPr lang="en-US" dirty="0" smtClean="0"/>
              <a:t>Learning </a:t>
            </a:r>
            <a:r>
              <a:rPr lang="en-US" dirty="0"/>
              <a:t>guidance provided in guidance documents</a:t>
            </a:r>
          </a:p>
          <a:p>
            <a:pPr lvl="1"/>
            <a:r>
              <a:rPr lang="en-US" dirty="0"/>
              <a:t>As described </a:t>
            </a:r>
            <a:r>
              <a:rPr lang="en-US" dirty="0" smtClean="0"/>
              <a:t>throughout this topic</a:t>
            </a:r>
            <a:endParaRPr lang="en-US" dirty="0"/>
          </a:p>
          <a:p>
            <a:r>
              <a:rPr lang="en-US" dirty="0" smtClean="0"/>
              <a:t>Learning </a:t>
            </a:r>
            <a:r>
              <a:rPr lang="en-US" dirty="0"/>
              <a:t>guidance provide via interactions</a:t>
            </a:r>
          </a:p>
          <a:p>
            <a:pPr lvl="1"/>
            <a:r>
              <a:rPr lang="en-US" dirty="0"/>
              <a:t>As described in the Interactions section</a:t>
            </a:r>
          </a:p>
          <a:p>
            <a:endParaRPr lang="en-US" b="1" dirty="0" smtClean="0">
              <a:solidFill>
                <a:srgbClr val="FF0000"/>
              </a:solidFill>
            </a:endParaRP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48</a:t>
            </a:fld>
            <a:endParaRPr lang="en-US" dirty="0"/>
          </a:p>
        </p:txBody>
      </p:sp>
      <p:sp>
        <p:nvSpPr>
          <p:cNvPr id="9" name="Text Placeholder 8"/>
          <p:cNvSpPr>
            <a:spLocks noGrp="1"/>
          </p:cNvSpPr>
          <p:nvPr>
            <p:ph type="body" sz="quarter" idx="13"/>
          </p:nvPr>
        </p:nvSpPr>
        <p:spPr/>
        <p:txBody>
          <a:bodyPr/>
          <a:lstStyle/>
          <a:p>
            <a:r>
              <a:rPr lang="en-US" dirty="0" smtClean="0"/>
              <a:t>Event 5: Providing Learning Guidance (</a:t>
            </a:r>
            <a:r>
              <a:rPr lang="en-US" dirty="0" err="1" smtClean="0"/>
              <a:t>Gagné</a:t>
            </a:r>
            <a:r>
              <a:rPr lang="en-US" dirty="0" smtClean="0"/>
              <a:t>)</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0"/>
            <a:ext cx="1609241" cy="1351309"/>
          </a:xfrm>
          <a:prstGeom prst="rect">
            <a:avLst/>
          </a:prstGeom>
        </p:spPr>
      </p:pic>
    </p:spTree>
    <p:extLst>
      <p:ext uri="{BB962C8B-B14F-4D97-AF65-F5344CB8AC3E}">
        <p14:creationId xmlns:p14="http://schemas.microsoft.com/office/powerpoint/2010/main" val="6926090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lstStyle/>
          <a:p>
            <a:r>
              <a:rPr lang="en-US" dirty="0"/>
              <a:t>Leadership Team </a:t>
            </a:r>
            <a:r>
              <a:rPr lang="en-US" dirty="0" smtClean="0"/>
              <a:t>Reflections Discussion</a:t>
            </a:r>
            <a:endParaRPr lang="en-US" dirty="0"/>
          </a:p>
          <a:p>
            <a:pPr lvl="1"/>
            <a:r>
              <a:rPr lang="en-US" dirty="0"/>
              <a:t>Topic Discussion Forum via Moodle Classroom</a:t>
            </a:r>
          </a:p>
          <a:p>
            <a:pPr lvl="1"/>
            <a:r>
              <a:rPr lang="en-US" dirty="0"/>
              <a:t>Details given below are posted in the Assignments </a:t>
            </a:r>
            <a:r>
              <a:rPr lang="en-US" dirty="0" err="1"/>
              <a:t>ebook</a:t>
            </a:r>
            <a:r>
              <a:rPr lang="en-US" dirty="0"/>
              <a:t> in the Moodle Classroom</a:t>
            </a:r>
          </a:p>
          <a:p>
            <a:pPr lvl="2"/>
            <a:r>
              <a:rPr lang="en-US" dirty="0">
                <a:hlinkClick r:id="rId2"/>
              </a:rPr>
              <a:t>Discussion Forum Guidelines </a:t>
            </a:r>
            <a:endParaRPr lang="en-US" dirty="0"/>
          </a:p>
          <a:p>
            <a:pPr lvl="2"/>
            <a:r>
              <a:rPr lang="en-US" dirty="0">
                <a:hlinkClick r:id="rId3"/>
              </a:rPr>
              <a:t>Discussion Forum Rubric</a:t>
            </a:r>
            <a:endParaRPr lang="en-US" dirty="0"/>
          </a:p>
          <a:p>
            <a:pPr lvl="1"/>
            <a:r>
              <a:rPr lang="en-US" dirty="0" smtClean="0"/>
              <a:t>Share </a:t>
            </a:r>
            <a:r>
              <a:rPr lang="en-US" dirty="0"/>
              <a:t>with the </a:t>
            </a:r>
            <a:r>
              <a:rPr lang="en-US" dirty="0" smtClean="0"/>
              <a:t>class a story on one of the topics shown below:</a:t>
            </a:r>
          </a:p>
          <a:p>
            <a:pPr lvl="2"/>
            <a:r>
              <a:rPr lang="en-US" dirty="0" smtClean="0"/>
              <a:t>Someone you worked with that displays one of the 10 qualities mentioned in this week’s reading</a:t>
            </a:r>
          </a:p>
          <a:p>
            <a:pPr lvl="2"/>
            <a:r>
              <a:rPr lang="en-US" dirty="0" smtClean="0"/>
              <a:t>How leaders you have worked with having differing agendas and the situations that caused </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49</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 [Continued]</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3338734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Couse Basics</a:t>
            </a:r>
            <a:endParaRPr lang="en-US" dirty="0"/>
          </a:p>
        </p:txBody>
      </p:sp>
      <p:sp>
        <p:nvSpPr>
          <p:cNvPr id="3" name="Content Placeholder 2"/>
          <p:cNvSpPr>
            <a:spLocks noGrp="1"/>
          </p:cNvSpPr>
          <p:nvPr>
            <p:ph idx="1"/>
          </p:nvPr>
        </p:nvSpPr>
        <p:spPr>
          <a:xfrm>
            <a:off x="457200" y="1752600"/>
            <a:ext cx="7696200" cy="3992564"/>
          </a:xfrm>
        </p:spPr>
        <p:txBody>
          <a:bodyPr/>
          <a:lstStyle/>
          <a:p>
            <a:r>
              <a:rPr lang="en-US" dirty="0" smtClean="0"/>
              <a:t>Typical learner is 25 </a:t>
            </a:r>
            <a:r>
              <a:rPr lang="en-US" dirty="0"/>
              <a:t>to 35 years </a:t>
            </a:r>
            <a:r>
              <a:rPr lang="en-US" dirty="0" smtClean="0"/>
              <a:t>old</a:t>
            </a:r>
          </a:p>
          <a:p>
            <a:r>
              <a:rPr lang="en-US" dirty="0"/>
              <a:t>The vocabulary and language used in the course are no higher than a high school level to accommodate the various academic achievement levels of the </a:t>
            </a:r>
            <a:r>
              <a:rPr lang="en-US" dirty="0" smtClean="0"/>
              <a:t>learners </a:t>
            </a:r>
          </a:p>
          <a:p>
            <a:endParaRPr lang="en-US" dirty="0" smtClean="0"/>
          </a:p>
          <a:p>
            <a:pPr lvl="1"/>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t>Audience</a:t>
            </a:r>
            <a:endParaRPr lang="en-US" dirty="0"/>
          </a:p>
        </p:txBody>
      </p:sp>
      <p:sp>
        <p:nvSpPr>
          <p:cNvPr id="6" name="Slide Number Placeholder 5"/>
          <p:cNvSpPr>
            <a:spLocks noGrp="1"/>
          </p:cNvSpPr>
          <p:nvPr>
            <p:ph type="sldNum" sz="quarter" idx="12"/>
          </p:nvPr>
        </p:nvSpPr>
        <p:spPr/>
        <p:txBody>
          <a:bodyPr/>
          <a:lstStyle/>
          <a:p>
            <a:fld id="{54D5B694-C605-47C0-B0DF-77BE247353EB}" type="slidenum">
              <a:rPr lang="en-US" smtClean="0"/>
              <a:t>5</a:t>
            </a:fld>
            <a:endParaRPr lang="en-US" dirty="0"/>
          </a:p>
        </p:txBody>
      </p:sp>
    </p:spTree>
    <p:extLst>
      <p:ext uri="{BB962C8B-B14F-4D97-AF65-F5344CB8AC3E}">
        <p14:creationId xmlns:p14="http://schemas.microsoft.com/office/powerpoint/2010/main" val="48810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normAutofit fontScale="92500" lnSpcReduction="10000"/>
          </a:bodyPr>
          <a:lstStyle/>
          <a:p>
            <a:r>
              <a:rPr lang="en-US" dirty="0"/>
              <a:t>Leadership Team </a:t>
            </a:r>
            <a:r>
              <a:rPr lang="en-US" dirty="0" smtClean="0"/>
              <a:t>Action Discussion</a:t>
            </a:r>
            <a:endParaRPr lang="en-US" dirty="0"/>
          </a:p>
          <a:p>
            <a:pPr lvl="1"/>
            <a:r>
              <a:rPr lang="en-US" dirty="0" smtClean="0"/>
              <a:t>Topic </a:t>
            </a:r>
            <a:r>
              <a:rPr lang="en-US" dirty="0"/>
              <a:t>Discussion Forum via Moodle Classroom</a:t>
            </a:r>
          </a:p>
          <a:p>
            <a:pPr lvl="1"/>
            <a:r>
              <a:rPr lang="en-US" dirty="0"/>
              <a:t>Details given below are posted in the Assignments </a:t>
            </a:r>
            <a:r>
              <a:rPr lang="en-US" dirty="0" err="1"/>
              <a:t>ebook</a:t>
            </a:r>
            <a:r>
              <a:rPr lang="en-US" dirty="0"/>
              <a:t> in the Moodle Classroom</a:t>
            </a:r>
          </a:p>
          <a:p>
            <a:pPr lvl="2"/>
            <a:r>
              <a:rPr lang="en-US" dirty="0">
                <a:hlinkClick r:id="rId2"/>
              </a:rPr>
              <a:t>Discussion Forum Guidelines </a:t>
            </a:r>
            <a:endParaRPr lang="en-US" dirty="0"/>
          </a:p>
          <a:p>
            <a:pPr lvl="2"/>
            <a:r>
              <a:rPr lang="en-US" dirty="0">
                <a:hlinkClick r:id="rId3"/>
              </a:rPr>
              <a:t>Discussion Forum Rubric</a:t>
            </a:r>
            <a:endParaRPr lang="en-US" dirty="0"/>
          </a:p>
          <a:p>
            <a:pPr lvl="1"/>
            <a:r>
              <a:rPr lang="en-US" dirty="0" smtClean="0"/>
              <a:t>Share </a:t>
            </a:r>
            <a:r>
              <a:rPr lang="en-US" dirty="0"/>
              <a:t>with the </a:t>
            </a:r>
            <a:r>
              <a:rPr lang="en-US" dirty="0" smtClean="0"/>
              <a:t>class details about your current leadership team or how you imagine your leadership team will look like 5 years for now.  Who will be on the team?  What will they do?  </a:t>
            </a:r>
            <a:br>
              <a:rPr lang="en-US" dirty="0" smtClean="0"/>
            </a:br>
            <a:r>
              <a:rPr lang="en-US" dirty="0" smtClean="0"/>
              <a:t/>
            </a:r>
            <a:br>
              <a:rPr lang="en-US" dirty="0" smtClean="0"/>
            </a:br>
            <a:r>
              <a:rPr lang="en-US" dirty="0" smtClean="0"/>
              <a:t>To get ideas about who should be on your future team and how they should interact, be sure to run an internet search on large scale franchises that serve the same food you serve or envision serving</a:t>
            </a:r>
          </a:p>
          <a:p>
            <a:pPr lvl="1"/>
            <a:r>
              <a:rPr lang="en-US" dirty="0" smtClean="0"/>
              <a:t>Remember to save your response in your draft action plan</a:t>
            </a:r>
            <a:endParaRPr lang="en-US" dirty="0"/>
          </a:p>
          <a:p>
            <a:pPr marL="0"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50</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 [Continued]</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7639525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normAutofit/>
          </a:bodyPr>
          <a:lstStyle/>
          <a:p>
            <a:r>
              <a:rPr lang="en-US" dirty="0" smtClean="0"/>
              <a:t>Leadership Team Reflections Discussion</a:t>
            </a:r>
          </a:p>
          <a:p>
            <a:pPr lvl="1"/>
            <a:r>
              <a:rPr lang="en-US" dirty="0"/>
              <a:t>Topic Discussion Forum via Moodle </a:t>
            </a:r>
            <a:r>
              <a:rPr lang="en-US" dirty="0" smtClean="0"/>
              <a:t>Classroom</a:t>
            </a:r>
          </a:p>
          <a:p>
            <a:pPr lvl="1"/>
            <a:r>
              <a:rPr lang="en-US" dirty="0" smtClean="0"/>
              <a:t>Respond to learner’s posts as outlined in the Interaction section</a:t>
            </a:r>
            <a:endParaRPr lang="en-US" dirty="0"/>
          </a:p>
          <a:p>
            <a:pPr marL="274320" lvl="1" indent="0">
              <a:buNone/>
            </a:pPr>
            <a:endParaRPr lang="en-US" dirty="0" smtClean="0"/>
          </a:p>
          <a:p>
            <a:r>
              <a:rPr lang="en-US" dirty="0"/>
              <a:t>Leadership Team </a:t>
            </a:r>
            <a:r>
              <a:rPr lang="en-US" dirty="0" smtClean="0"/>
              <a:t>Action Discussion</a:t>
            </a:r>
          </a:p>
          <a:p>
            <a:pPr marL="457200" lvl="2" indent="-171450">
              <a:spcAft>
                <a:spcPts val="600"/>
              </a:spcAft>
            </a:pPr>
            <a:r>
              <a:rPr lang="en-US" sz="2000" dirty="0" smtClean="0"/>
              <a:t>Topic Discussion </a:t>
            </a:r>
            <a:r>
              <a:rPr lang="en-US" sz="2000" dirty="0"/>
              <a:t>Forum via Moodle </a:t>
            </a:r>
            <a:r>
              <a:rPr lang="en-US" sz="2000" dirty="0" smtClean="0"/>
              <a:t>Classroom</a:t>
            </a:r>
          </a:p>
          <a:p>
            <a:pPr marL="457200" lvl="2" indent="-171450">
              <a:spcAft>
                <a:spcPts val="600"/>
              </a:spcAft>
            </a:pPr>
            <a:r>
              <a:rPr lang="en-US" sz="2000" dirty="0" smtClean="0"/>
              <a:t>Respond </a:t>
            </a:r>
            <a:r>
              <a:rPr lang="en-US" sz="2000" dirty="0"/>
              <a:t>to learner’s posts </a:t>
            </a:r>
            <a:r>
              <a:rPr lang="en-US" sz="2000" dirty="0" smtClean="0"/>
              <a:t>as </a:t>
            </a:r>
            <a:r>
              <a:rPr lang="en-US" sz="2000" dirty="0"/>
              <a:t>outlined in the Interaction section</a:t>
            </a:r>
          </a:p>
          <a:p>
            <a:pPr marL="688975" lvl="2" indent="-342900">
              <a:spcAft>
                <a:spcPts val="600"/>
              </a:spcAft>
            </a:pPr>
            <a:endParaRPr lang="en-US" dirty="0"/>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51</a:t>
            </a:fld>
            <a:endParaRPr lang="en-US" dirty="0"/>
          </a:p>
        </p:txBody>
      </p:sp>
      <p:sp>
        <p:nvSpPr>
          <p:cNvPr id="9" name="Text Placeholder 8"/>
          <p:cNvSpPr>
            <a:spLocks noGrp="1"/>
          </p:cNvSpPr>
          <p:nvPr>
            <p:ph type="body" sz="quarter" idx="13"/>
          </p:nvPr>
        </p:nvSpPr>
        <p:spPr/>
        <p:txBody>
          <a:bodyPr/>
          <a:lstStyle/>
          <a:p>
            <a:r>
              <a:rPr lang="en-US" dirty="0" smtClean="0"/>
              <a:t>Event 7: Providing Feedback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0"/>
            <a:ext cx="1127502" cy="1273839"/>
          </a:xfrm>
          <a:prstGeom prst="rect">
            <a:avLst/>
          </a:prstGeom>
        </p:spPr>
      </p:pic>
    </p:spTree>
    <p:extLst>
      <p:ext uri="{BB962C8B-B14F-4D97-AF65-F5344CB8AC3E}">
        <p14:creationId xmlns:p14="http://schemas.microsoft.com/office/powerpoint/2010/main" val="22647827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lstStyle/>
          <a:p>
            <a:r>
              <a:rPr lang="en-US" dirty="0" smtClean="0"/>
              <a:t>Topic assessments take place later in the course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52</a:t>
            </a:fld>
            <a:endParaRPr lang="en-US" dirty="0"/>
          </a:p>
        </p:txBody>
      </p:sp>
      <p:sp>
        <p:nvSpPr>
          <p:cNvPr id="9" name="Text Placeholder 8"/>
          <p:cNvSpPr>
            <a:spLocks noGrp="1"/>
          </p:cNvSpPr>
          <p:nvPr>
            <p:ph type="body" sz="quarter" idx="13"/>
          </p:nvPr>
        </p:nvSpPr>
        <p:spPr/>
        <p:txBody>
          <a:bodyPr/>
          <a:lstStyle/>
          <a:p>
            <a:r>
              <a:rPr lang="en-US" dirty="0" smtClean="0"/>
              <a:t>Event 8: Assessing Performance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26" y="-11624"/>
            <a:ext cx="919534" cy="1383223"/>
          </a:xfrm>
          <a:prstGeom prst="rect">
            <a:avLst/>
          </a:prstGeom>
        </p:spPr>
      </p:pic>
    </p:spTree>
    <p:extLst>
      <p:ext uri="{BB962C8B-B14F-4D97-AF65-F5344CB8AC3E}">
        <p14:creationId xmlns:p14="http://schemas.microsoft.com/office/powerpoint/2010/main" val="9376266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Leadership team (Week 2)</a:t>
            </a:r>
          </a:p>
        </p:txBody>
      </p:sp>
      <p:sp>
        <p:nvSpPr>
          <p:cNvPr id="8" name="Content Placeholder 7"/>
          <p:cNvSpPr>
            <a:spLocks noGrp="1"/>
          </p:cNvSpPr>
          <p:nvPr>
            <p:ph idx="1"/>
          </p:nvPr>
        </p:nvSpPr>
        <p:spPr/>
        <p:txBody>
          <a:bodyPr/>
          <a:lstStyle/>
          <a:p>
            <a:r>
              <a:rPr lang="en-US" dirty="0"/>
              <a:t>Learning Journal</a:t>
            </a:r>
          </a:p>
          <a:p>
            <a:pPr lvl="1"/>
            <a:r>
              <a:rPr lang="en-US" dirty="0"/>
              <a:t>Details given below are posted in the Assignments </a:t>
            </a:r>
            <a:r>
              <a:rPr lang="en-US" dirty="0" err="1"/>
              <a:t>ebook</a:t>
            </a:r>
            <a:r>
              <a:rPr lang="en-US" dirty="0"/>
              <a:t> in the Moodle Classroom</a:t>
            </a:r>
          </a:p>
          <a:p>
            <a:pPr lvl="2"/>
            <a:r>
              <a:rPr lang="en-US" dirty="0">
                <a:hlinkClick r:id="rId2"/>
              </a:rPr>
              <a:t>Learning Journal Guidelines</a:t>
            </a:r>
            <a:endParaRPr lang="en-US" dirty="0"/>
          </a:p>
          <a:p>
            <a:pPr lvl="2"/>
            <a:r>
              <a:rPr lang="en-US" dirty="0">
                <a:hlinkClick r:id="rId3"/>
              </a:rPr>
              <a:t>Learning Journal Rubric</a:t>
            </a:r>
            <a:endParaRPr lang="en-US" dirty="0"/>
          </a:p>
          <a:p>
            <a:pPr marL="0"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53</a:t>
            </a:fld>
            <a:endParaRPr lang="en-US" dirty="0"/>
          </a:p>
        </p:txBody>
      </p:sp>
      <p:sp>
        <p:nvSpPr>
          <p:cNvPr id="9" name="Text Placeholder 8"/>
          <p:cNvSpPr>
            <a:spLocks noGrp="1"/>
          </p:cNvSpPr>
          <p:nvPr>
            <p:ph type="body" sz="quarter" idx="13"/>
          </p:nvPr>
        </p:nvSpPr>
        <p:spPr/>
        <p:txBody>
          <a:bodyPr/>
          <a:lstStyle/>
          <a:p>
            <a:r>
              <a:rPr lang="en-US" dirty="0" smtClean="0"/>
              <a:t>Event 9: Enhancing Retention and Transfer (</a:t>
            </a:r>
            <a:r>
              <a:rPr lang="en-US" dirty="0" err="1" smtClean="0"/>
              <a:t>Gagné</a:t>
            </a:r>
            <a:r>
              <a:rPr lang="en-US" dirty="0" smtClean="0"/>
              <a:t>)</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2052" y="3807"/>
            <a:ext cx="2141982" cy="1255014"/>
          </a:xfrm>
          <a:prstGeom prst="rect">
            <a:avLst/>
          </a:prstGeom>
        </p:spPr>
      </p:pic>
    </p:spTree>
    <p:extLst>
      <p:ext uri="{BB962C8B-B14F-4D97-AF65-F5344CB8AC3E}">
        <p14:creationId xmlns:p14="http://schemas.microsoft.com/office/powerpoint/2010/main" val="41998221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Topic: </a:t>
            </a:r>
            <a:r>
              <a:rPr lang="en-US" dirty="0"/>
              <a:t>Team Dynamics</a:t>
            </a:r>
            <a:r>
              <a:rPr lang="en-US" dirty="0" smtClean="0"/>
              <a:t> (Week 3)</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54</a:t>
            </a:fld>
            <a:endParaRPr lang="en-US" dirty="0"/>
          </a:p>
        </p:txBody>
      </p:sp>
      <p:sp>
        <p:nvSpPr>
          <p:cNvPr id="9" name="Text Placeholder 8"/>
          <p:cNvSpPr>
            <a:spLocks noGrp="1"/>
          </p:cNvSpPr>
          <p:nvPr>
            <p:ph type="body" sz="quarter" idx="13"/>
          </p:nvPr>
        </p:nvSpPr>
        <p:spPr/>
        <p:txBody>
          <a:bodyPr/>
          <a:lstStyle/>
          <a:p>
            <a:r>
              <a:rPr lang="en-US" dirty="0" smtClean="0"/>
              <a:t>Event 1: Gaining Attention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0"/>
            <a:ext cx="1685441" cy="1348353"/>
          </a:xfrm>
          <a:prstGeom prst="rect">
            <a:avLst/>
          </a:prstGeom>
        </p:spPr>
      </p:pic>
      <p:sp>
        <p:nvSpPr>
          <p:cNvPr id="11" name="Content Placeholder 7"/>
          <p:cNvSpPr>
            <a:spLocks noGrp="1"/>
          </p:cNvSpPr>
          <p:nvPr>
            <p:ph idx="1"/>
          </p:nvPr>
        </p:nvSpPr>
        <p:spPr>
          <a:xfrm>
            <a:off x="2514600" y="1676400"/>
            <a:ext cx="5638800" cy="4648200"/>
          </a:xfrm>
        </p:spPr>
        <p:txBody>
          <a:bodyPr>
            <a:normAutofit fontScale="70000" lnSpcReduction="20000"/>
          </a:bodyPr>
          <a:lstStyle/>
          <a:p>
            <a:r>
              <a:rPr lang="en-US" dirty="0"/>
              <a:t>Welcome Message (Delivered in both text and video formats)</a:t>
            </a:r>
          </a:p>
          <a:p>
            <a:pPr marL="334963" lvl="1" indent="0">
              <a:buNone/>
            </a:pPr>
            <a:r>
              <a:rPr lang="en-US" dirty="0" smtClean="0"/>
              <a:t>[Debrief for last week’s forum posts will be in the video]</a:t>
            </a:r>
          </a:p>
          <a:p>
            <a:pPr marL="334963" lvl="1" indent="0">
              <a:buNone/>
            </a:pPr>
            <a:r>
              <a:rPr lang="en-US" dirty="0" smtClean="0"/>
              <a:t>This week we continue our journey by visiting the team dynamics dimension of a successful food business.</a:t>
            </a:r>
            <a:endParaRPr lang="en-US" dirty="0"/>
          </a:p>
          <a:p>
            <a:pPr marL="334963" lvl="1" indent="0">
              <a:buNone/>
            </a:pPr>
            <a:endParaRPr lang="en-US" dirty="0"/>
          </a:p>
          <a:p>
            <a:pPr marL="334963" lvl="1" indent="0">
              <a:buNone/>
            </a:pPr>
            <a:r>
              <a:rPr lang="en-US" dirty="0"/>
              <a:t>What you should do this week:</a:t>
            </a:r>
          </a:p>
          <a:p>
            <a:pPr marL="334963" lvl="1" indent="0">
              <a:buNone/>
            </a:pPr>
            <a:r>
              <a:rPr lang="en-US" dirty="0"/>
              <a:t>	</a:t>
            </a:r>
            <a:r>
              <a:rPr lang="en-US" dirty="0" smtClean="0"/>
              <a:t>Read Team Dynamics Basics</a:t>
            </a:r>
          </a:p>
          <a:p>
            <a:pPr marL="334963" lvl="1" indent="0">
              <a:buNone/>
            </a:pPr>
            <a:r>
              <a:rPr lang="en-US" dirty="0"/>
              <a:t>	</a:t>
            </a:r>
            <a:r>
              <a:rPr lang="en-US" dirty="0" smtClean="0"/>
              <a:t>Pre-Assessment (optional)</a:t>
            </a:r>
          </a:p>
          <a:p>
            <a:pPr marL="334963" lvl="1" indent="0">
              <a:buNone/>
            </a:pPr>
            <a:r>
              <a:rPr lang="en-US" dirty="0">
                <a:solidFill>
                  <a:srgbClr val="FF0000"/>
                </a:solidFill>
              </a:rPr>
              <a:t>	</a:t>
            </a:r>
            <a:r>
              <a:rPr lang="en-US" dirty="0" smtClean="0"/>
              <a:t>If not already done, participate in last week’s discussion forums</a:t>
            </a:r>
            <a:endParaRPr lang="en-US" dirty="0">
              <a:solidFill>
                <a:srgbClr val="FF0000"/>
              </a:solidFill>
            </a:endParaRPr>
          </a:p>
          <a:p>
            <a:pPr marL="334963" lvl="1" indent="0">
              <a:buNone/>
            </a:pPr>
            <a:r>
              <a:rPr lang="en-US" dirty="0"/>
              <a:t>	</a:t>
            </a:r>
            <a:r>
              <a:rPr lang="en-US" dirty="0" smtClean="0"/>
              <a:t>Post in the Brainstorming Discussion (Do this first!)</a:t>
            </a:r>
          </a:p>
          <a:p>
            <a:pPr marL="334963" lvl="1" indent="0">
              <a:buNone/>
            </a:pPr>
            <a:r>
              <a:rPr lang="en-US" dirty="0"/>
              <a:t>	Read </a:t>
            </a:r>
            <a:r>
              <a:rPr lang="en-US" dirty="0" smtClean="0"/>
              <a:t>or listen to Build </a:t>
            </a:r>
            <a:r>
              <a:rPr lang="en-US" dirty="0"/>
              <a:t>A High-Performing Team In 30 </a:t>
            </a:r>
            <a:r>
              <a:rPr lang="en-US" dirty="0" smtClean="0"/>
              <a:t>Minutes</a:t>
            </a:r>
          </a:p>
          <a:p>
            <a:pPr marL="334963" lvl="1" indent="0">
              <a:buNone/>
            </a:pPr>
            <a:r>
              <a:rPr lang="en-US" dirty="0"/>
              <a:t>	</a:t>
            </a:r>
            <a:r>
              <a:rPr lang="en-US" dirty="0" smtClean="0"/>
              <a:t>Read or listen to </a:t>
            </a:r>
            <a:r>
              <a:rPr lang="en-US" dirty="0"/>
              <a:t>A Business Case for Optimal </a:t>
            </a:r>
            <a:r>
              <a:rPr lang="en-US" dirty="0" smtClean="0"/>
              <a:t>Motivation</a:t>
            </a:r>
            <a:endParaRPr lang="en-US" dirty="0"/>
          </a:p>
          <a:p>
            <a:pPr marL="334963" lvl="1" indent="0">
              <a:buNone/>
            </a:pPr>
            <a:r>
              <a:rPr lang="en-US" dirty="0" smtClean="0"/>
              <a:t>	Post in the Team Dynamics Discussions</a:t>
            </a:r>
            <a:endParaRPr lang="en-US" dirty="0"/>
          </a:p>
          <a:p>
            <a:pPr marL="334963" lvl="1" indent="0">
              <a:buNone/>
            </a:pPr>
            <a:r>
              <a:rPr lang="en-US" dirty="0" smtClean="0"/>
              <a:t>	Complete Leadership Team Assessment</a:t>
            </a:r>
          </a:p>
          <a:p>
            <a:pPr marL="334963" lvl="1" indent="0">
              <a:buNone/>
            </a:pPr>
            <a:r>
              <a:rPr lang="en-US" dirty="0"/>
              <a:t>	</a:t>
            </a:r>
            <a:r>
              <a:rPr lang="en-US" dirty="0" smtClean="0"/>
              <a:t>Continue your action plan</a:t>
            </a:r>
          </a:p>
          <a:p>
            <a:pPr marL="334963" lvl="1" indent="0">
              <a:buNone/>
            </a:pPr>
            <a:r>
              <a:rPr lang="en-US" dirty="0"/>
              <a:t>	</a:t>
            </a:r>
            <a:r>
              <a:rPr lang="en-US" dirty="0" smtClean="0"/>
              <a:t>Remember to post in your Learning Journal</a:t>
            </a:r>
            <a:endParaRPr lang="en-US" dirty="0"/>
          </a:p>
          <a:p>
            <a:pPr marL="334963" lvl="1" indent="0">
              <a:buNone/>
            </a:pPr>
            <a:r>
              <a:rPr lang="en-US" dirty="0"/>
              <a:t>	</a:t>
            </a:r>
          </a:p>
          <a:p>
            <a:pPr marL="334963" lvl="1" indent="0">
              <a:buNone/>
            </a:pPr>
            <a:r>
              <a:rPr lang="en-US" dirty="0"/>
              <a:t>See you in the threads!</a:t>
            </a:r>
          </a:p>
          <a:p>
            <a:pPr marL="334963" lvl="1" indent="0">
              <a:buNone/>
            </a:pPr>
            <a:r>
              <a:rPr lang="en-US" dirty="0"/>
              <a:t>Joanne Deitsch | </a:t>
            </a:r>
            <a:r>
              <a:rPr lang="en-US" dirty="0" smtClean="0">
                <a:solidFill>
                  <a:srgbClr val="FF0000"/>
                </a:solidFill>
              </a:rPr>
              <a:t>joanne@foodbusiness101.com</a:t>
            </a:r>
            <a:endParaRPr lang="en-US" dirty="0">
              <a:solidFill>
                <a:srgbClr val="FF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752600"/>
            <a:ext cx="2203166" cy="1469494"/>
          </a:xfrm>
          <a:prstGeom prst="rect">
            <a:avLst/>
          </a:prstGeom>
        </p:spPr>
      </p:pic>
    </p:spTree>
    <p:extLst>
      <p:ext uri="{BB962C8B-B14F-4D97-AF65-F5344CB8AC3E}">
        <p14:creationId xmlns:p14="http://schemas.microsoft.com/office/powerpoint/2010/main" val="18653872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Team Dynamics (Week 3)</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55</a:t>
            </a:fld>
            <a:endParaRPr lang="en-US" dirty="0"/>
          </a:p>
        </p:txBody>
      </p:sp>
      <p:sp>
        <p:nvSpPr>
          <p:cNvPr id="9" name="Text Placeholder 8"/>
          <p:cNvSpPr>
            <a:spLocks noGrp="1"/>
          </p:cNvSpPr>
          <p:nvPr>
            <p:ph type="body" sz="quarter" idx="13"/>
          </p:nvPr>
        </p:nvSpPr>
        <p:spPr/>
        <p:txBody>
          <a:bodyPr/>
          <a:lstStyle/>
          <a:p>
            <a:r>
              <a:rPr lang="en-US" dirty="0" smtClean="0"/>
              <a:t>Event </a:t>
            </a:r>
            <a:r>
              <a:rPr lang="en-US" dirty="0"/>
              <a:t>2</a:t>
            </a:r>
            <a:r>
              <a:rPr lang="en-US" dirty="0" smtClean="0"/>
              <a:t>: Informing Learner of Objective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441" y="0"/>
            <a:ext cx="1828800" cy="1371600"/>
          </a:xfrm>
          <a:prstGeom prst="rect">
            <a:avLst/>
          </a:prstGeom>
        </p:spPr>
      </p:pic>
      <p:sp>
        <p:nvSpPr>
          <p:cNvPr id="11" name="Content Placeholder 7"/>
          <p:cNvSpPr>
            <a:spLocks noGrp="1"/>
          </p:cNvSpPr>
          <p:nvPr>
            <p:ph idx="1"/>
          </p:nvPr>
        </p:nvSpPr>
        <p:spPr>
          <a:xfrm>
            <a:off x="457200" y="1676400"/>
            <a:ext cx="7696200" cy="4449764"/>
          </a:xfrm>
        </p:spPr>
        <p:txBody>
          <a:bodyPr>
            <a:normAutofit/>
          </a:bodyPr>
          <a:lstStyle/>
          <a:p>
            <a:r>
              <a:rPr lang="en-US" dirty="0" smtClean="0"/>
              <a:t>Team Dynamics Basics</a:t>
            </a:r>
          </a:p>
          <a:p>
            <a:pPr marL="347663" lvl="1" indent="0">
              <a:buNone/>
            </a:pPr>
            <a:r>
              <a:rPr lang="en-US" dirty="0" smtClean="0"/>
              <a:t>Leaders lead teams.  If you don’t like working with teams, the food business is not for you.</a:t>
            </a:r>
          </a:p>
          <a:p>
            <a:pPr marL="347663" lvl="1" indent="0">
              <a:buNone/>
            </a:pPr>
            <a:endParaRPr lang="en-US" dirty="0" smtClean="0"/>
          </a:p>
          <a:p>
            <a:pPr marL="347663" lvl="1" indent="0">
              <a:buNone/>
            </a:pPr>
            <a:r>
              <a:rPr lang="en-US" dirty="0" smtClean="0"/>
              <a:t>In </a:t>
            </a:r>
            <a:r>
              <a:rPr lang="en-US" i="1" dirty="0" smtClean="0"/>
              <a:t>Rich Dad’s Guide to Investing, </a:t>
            </a:r>
            <a:r>
              <a:rPr lang="en-US" dirty="0" smtClean="0"/>
              <a:t>Robert </a:t>
            </a:r>
            <a:r>
              <a:rPr lang="en-US" dirty="0" err="1" smtClean="0"/>
              <a:t>Kiyosaki</a:t>
            </a:r>
            <a:r>
              <a:rPr lang="en-US" dirty="0" smtClean="0"/>
              <a:t>, gives his insight about the importance of teams: “For people considering building a powerful and successful business, I think this lesson of teamwork is crucial.  It is one of the primary keys to my financial success.  Business and investing are team sports, and remember that every day in business is test time.  To be successful in school, you had to take tests alone.  In business, success comes from taking tests as a team, not as an individual.”</a:t>
            </a:r>
          </a:p>
        </p:txBody>
      </p:sp>
    </p:spTree>
    <p:extLst>
      <p:ext uri="{BB962C8B-B14F-4D97-AF65-F5344CB8AC3E}">
        <p14:creationId xmlns:p14="http://schemas.microsoft.com/office/powerpoint/2010/main" val="4561476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Team Dynamics (Week 3)</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56</a:t>
            </a:fld>
            <a:endParaRPr lang="en-US" dirty="0"/>
          </a:p>
        </p:txBody>
      </p:sp>
      <p:sp>
        <p:nvSpPr>
          <p:cNvPr id="9" name="Text Placeholder 8"/>
          <p:cNvSpPr>
            <a:spLocks noGrp="1"/>
          </p:cNvSpPr>
          <p:nvPr>
            <p:ph type="body" sz="quarter" idx="13"/>
          </p:nvPr>
        </p:nvSpPr>
        <p:spPr/>
        <p:txBody>
          <a:bodyPr/>
          <a:lstStyle/>
          <a:p>
            <a:r>
              <a:rPr lang="en-US" dirty="0" smtClean="0"/>
              <a:t>Event </a:t>
            </a:r>
            <a:r>
              <a:rPr lang="en-US" dirty="0"/>
              <a:t>2</a:t>
            </a:r>
            <a:r>
              <a:rPr lang="en-US" dirty="0" smtClean="0"/>
              <a:t>: Informing Learner of Objective (</a:t>
            </a:r>
            <a:r>
              <a:rPr lang="en-US" dirty="0" err="1" smtClean="0"/>
              <a:t>Gagné</a:t>
            </a:r>
            <a:r>
              <a:rPr lang="en-US" dirty="0" smtClean="0"/>
              <a:t>) [Cont’d]</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441" y="0"/>
            <a:ext cx="1828800" cy="1371600"/>
          </a:xfrm>
          <a:prstGeom prst="rect">
            <a:avLst/>
          </a:prstGeom>
        </p:spPr>
      </p:pic>
      <p:sp>
        <p:nvSpPr>
          <p:cNvPr id="11" name="Content Placeholder 7"/>
          <p:cNvSpPr>
            <a:spLocks noGrp="1"/>
          </p:cNvSpPr>
          <p:nvPr>
            <p:ph idx="1"/>
          </p:nvPr>
        </p:nvSpPr>
        <p:spPr>
          <a:xfrm>
            <a:off x="457200" y="1676400"/>
            <a:ext cx="7696200" cy="4449764"/>
          </a:xfrm>
        </p:spPr>
        <p:txBody>
          <a:bodyPr>
            <a:normAutofit/>
          </a:bodyPr>
          <a:lstStyle/>
          <a:p>
            <a:pPr marL="347663" lvl="1" indent="0">
              <a:buNone/>
            </a:pPr>
            <a:r>
              <a:rPr lang="en-US" dirty="0"/>
              <a:t>This week, I challenge you to </a:t>
            </a:r>
            <a:r>
              <a:rPr lang="en-US" dirty="0" smtClean="0"/>
              <a:t>focus on your team.  As a leader, how can you become a better team member?  What do you expect from your team?  Are your expectations realistic?  How well do you communicate with other team members?  If you currently lead a team, actively solicit your team’s feedback on how you are doing as a team member.</a:t>
            </a:r>
            <a:endParaRPr lang="en-US" dirty="0"/>
          </a:p>
          <a:p>
            <a:pPr marL="347663" lvl="1" indent="0">
              <a:buNone/>
            </a:pPr>
            <a:endParaRPr lang="en-US" dirty="0"/>
          </a:p>
          <a:p>
            <a:pPr marL="347663" lvl="1" indent="0">
              <a:buNone/>
            </a:pPr>
            <a:r>
              <a:rPr lang="en-US" dirty="0" smtClean="0"/>
              <a:t>Learning </a:t>
            </a:r>
            <a:r>
              <a:rPr lang="en-US" dirty="0"/>
              <a:t>Objectives</a:t>
            </a:r>
          </a:p>
          <a:p>
            <a:pPr marL="690563" lvl="1" indent="-342900"/>
            <a:r>
              <a:rPr lang="en-US" dirty="0"/>
              <a:t>Identify </a:t>
            </a:r>
            <a:r>
              <a:rPr lang="en-US" dirty="0" smtClean="0"/>
              <a:t>team dynamics as </a:t>
            </a:r>
            <a:r>
              <a:rPr lang="en-US" dirty="0"/>
              <a:t>a dimension of a food service business</a:t>
            </a:r>
          </a:p>
          <a:p>
            <a:pPr marL="690563" lvl="1" indent="-342900"/>
            <a:r>
              <a:rPr lang="en-US" dirty="0"/>
              <a:t>Based on current literature, describe the characteristics </a:t>
            </a:r>
            <a:r>
              <a:rPr lang="en-US" dirty="0" smtClean="0"/>
              <a:t>of high performing teams</a:t>
            </a:r>
            <a:endParaRPr lang="en-US" dirty="0"/>
          </a:p>
          <a:p>
            <a:pPr marL="690563" lvl="1" indent="-342900"/>
            <a:r>
              <a:rPr lang="en-US" dirty="0" smtClean="0"/>
              <a:t>Continue you action </a:t>
            </a:r>
            <a:r>
              <a:rPr lang="en-US" dirty="0"/>
              <a:t>plan</a:t>
            </a:r>
          </a:p>
        </p:txBody>
      </p:sp>
    </p:spTree>
    <p:extLst>
      <p:ext uri="{BB962C8B-B14F-4D97-AF65-F5344CB8AC3E}">
        <p14:creationId xmlns:p14="http://schemas.microsoft.com/office/powerpoint/2010/main" val="14598201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a:t>
            </a:r>
            <a:r>
              <a:rPr lang="en-US" dirty="0" smtClean="0"/>
              <a:t>team DYNAMICS (Week 3)</a:t>
            </a:r>
            <a:endParaRPr lang="en-US" dirty="0"/>
          </a:p>
        </p:txBody>
      </p:sp>
      <p:sp>
        <p:nvSpPr>
          <p:cNvPr id="8" name="Content Placeholder 7"/>
          <p:cNvSpPr>
            <a:spLocks noGrp="1"/>
          </p:cNvSpPr>
          <p:nvPr>
            <p:ph idx="1"/>
          </p:nvPr>
        </p:nvSpPr>
        <p:spPr/>
        <p:txBody>
          <a:bodyPr>
            <a:normAutofit lnSpcReduction="10000"/>
          </a:bodyPr>
          <a:lstStyle/>
          <a:p>
            <a:pPr marL="342900" lvl="1" indent="-342900"/>
            <a:r>
              <a:rPr lang="en-US" dirty="0" smtClean="0"/>
              <a:t>Team Dynamics </a:t>
            </a:r>
            <a:r>
              <a:rPr lang="en-US" dirty="0" smtClean="0"/>
              <a:t>Pre-Assessment [a.k.a. Topic Test]</a:t>
            </a:r>
            <a:endParaRPr lang="en-US" dirty="0" smtClean="0"/>
          </a:p>
          <a:p>
            <a:pPr marL="688975" lvl="2" indent="-342900"/>
            <a:r>
              <a:rPr lang="en-US" dirty="0" smtClean="0"/>
              <a:t>If learner earns 100%, they can skip this weeks reading</a:t>
            </a:r>
          </a:p>
          <a:p>
            <a:pPr marL="688975" lvl="2" indent="-342900"/>
            <a:r>
              <a:rPr lang="en-US" dirty="0" smtClean="0"/>
              <a:t>Correct answers are bolded</a:t>
            </a:r>
          </a:p>
          <a:p>
            <a:pPr marL="346075" lvl="2" indent="0">
              <a:buNone/>
            </a:pPr>
            <a:r>
              <a:rPr lang="en-US" dirty="0" smtClean="0"/>
              <a:t>Question:  Finish the sentence: Which is NOT an element displayed by teams:</a:t>
            </a:r>
          </a:p>
          <a:p>
            <a:pPr marL="346075" lvl="2" indent="0">
              <a:buNone/>
            </a:pPr>
            <a:r>
              <a:rPr lang="en-US" dirty="0" smtClean="0"/>
              <a:t>Answers: a) common </a:t>
            </a:r>
            <a:r>
              <a:rPr lang="en-US" dirty="0"/>
              <a:t>commitment and </a:t>
            </a:r>
            <a:r>
              <a:rPr lang="en-US" dirty="0" smtClean="0"/>
              <a:t>purpose, </a:t>
            </a:r>
            <a:r>
              <a:rPr lang="en-US" b="1" dirty="0" smtClean="0"/>
              <a:t>b) autonomy</a:t>
            </a:r>
            <a:r>
              <a:rPr lang="en-US" dirty="0" smtClean="0"/>
              <a:t>, c) complementary </a:t>
            </a:r>
            <a:r>
              <a:rPr lang="en-US" dirty="0"/>
              <a:t>skills, </a:t>
            </a:r>
            <a:r>
              <a:rPr lang="en-US" dirty="0" smtClean="0"/>
              <a:t>d) </a:t>
            </a:r>
            <a:r>
              <a:rPr lang="en-US" dirty="0"/>
              <a:t>mutual </a:t>
            </a:r>
            <a:r>
              <a:rPr lang="en-US" dirty="0" smtClean="0"/>
              <a:t>accountability</a:t>
            </a:r>
          </a:p>
          <a:p>
            <a:pPr marL="346075" lvl="2" indent="0">
              <a:buNone/>
            </a:pPr>
            <a:r>
              <a:rPr lang="en-US" dirty="0" smtClean="0"/>
              <a:t>Question</a:t>
            </a:r>
            <a:r>
              <a:rPr lang="en-US" dirty="0"/>
              <a:t>:  </a:t>
            </a:r>
            <a:r>
              <a:rPr lang="en-US" dirty="0" smtClean="0"/>
              <a:t>Who creates team operating principles?</a:t>
            </a:r>
            <a:endParaRPr lang="en-US" dirty="0"/>
          </a:p>
          <a:p>
            <a:pPr marL="346075" lvl="2" indent="0">
              <a:buNone/>
            </a:pPr>
            <a:r>
              <a:rPr lang="en-US" dirty="0"/>
              <a:t>Answers: a) </a:t>
            </a:r>
            <a:r>
              <a:rPr lang="en-US" dirty="0" smtClean="0"/>
              <a:t>the business owner, </a:t>
            </a:r>
            <a:r>
              <a:rPr lang="en-US" dirty="0"/>
              <a:t>b) </a:t>
            </a:r>
            <a:r>
              <a:rPr lang="en-US" dirty="0" smtClean="0"/>
              <a:t>the team leader, </a:t>
            </a:r>
            <a:r>
              <a:rPr lang="en-US" b="1" dirty="0" smtClean="0"/>
              <a:t>c</a:t>
            </a:r>
            <a:r>
              <a:rPr lang="en-US" b="1" dirty="0"/>
              <a:t>) </a:t>
            </a:r>
            <a:r>
              <a:rPr lang="en-US" b="1" dirty="0" smtClean="0"/>
              <a:t>the entire team,</a:t>
            </a:r>
            <a:endParaRPr lang="en-US" b="1" dirty="0"/>
          </a:p>
          <a:p>
            <a:pPr marL="346075" lvl="2" indent="0">
              <a:buNone/>
            </a:pPr>
            <a:r>
              <a:rPr lang="en-US" dirty="0" smtClean="0"/>
              <a:t>d) the general manager</a:t>
            </a:r>
          </a:p>
          <a:p>
            <a:pPr marL="346075" lvl="2" indent="0">
              <a:buNone/>
            </a:pPr>
            <a:r>
              <a:rPr lang="en-US" dirty="0"/>
              <a:t>Question:  </a:t>
            </a:r>
            <a:r>
              <a:rPr lang="en-US" dirty="0" smtClean="0"/>
              <a:t>When establishing team operating principles, what are the parts of the initial meeting?</a:t>
            </a:r>
            <a:endParaRPr lang="en-US" dirty="0"/>
          </a:p>
          <a:p>
            <a:pPr marL="346075" lvl="2" indent="0">
              <a:buNone/>
            </a:pPr>
            <a:r>
              <a:rPr lang="en-US" dirty="0"/>
              <a:t>Answers: a) </a:t>
            </a:r>
            <a:r>
              <a:rPr lang="en-US" dirty="0" smtClean="0"/>
              <a:t>make it an uninterrupted time b</a:t>
            </a:r>
            <a:r>
              <a:rPr lang="en-US" dirty="0"/>
              <a:t>) </a:t>
            </a:r>
            <a:r>
              <a:rPr lang="en-US" dirty="0" smtClean="0"/>
              <a:t>provide examples before the meeting, c</a:t>
            </a:r>
            <a:r>
              <a:rPr lang="en-US" dirty="0"/>
              <a:t>) </a:t>
            </a:r>
            <a:r>
              <a:rPr lang="en-US" dirty="0" smtClean="0"/>
              <a:t>have team members develop principles before the meeting, </a:t>
            </a:r>
            <a:r>
              <a:rPr lang="en-US" b="1" dirty="0"/>
              <a:t>d) </a:t>
            </a:r>
            <a:r>
              <a:rPr lang="en-US" b="1" dirty="0" smtClean="0"/>
              <a:t>all of the above</a:t>
            </a:r>
            <a:endParaRPr lang="en-US" b="1" dirty="0"/>
          </a:p>
          <a:p>
            <a:pPr marL="346075" lvl="2"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57</a:t>
            </a:fld>
            <a:endParaRPr lang="en-US" dirty="0"/>
          </a:p>
        </p:txBody>
      </p:sp>
      <p:sp>
        <p:nvSpPr>
          <p:cNvPr id="9" name="Text Placeholder 8"/>
          <p:cNvSpPr>
            <a:spLocks noGrp="1"/>
          </p:cNvSpPr>
          <p:nvPr>
            <p:ph type="body" sz="quarter" idx="13"/>
          </p:nvPr>
        </p:nvSpPr>
        <p:spPr/>
        <p:txBody>
          <a:bodyPr/>
          <a:lstStyle/>
          <a:p>
            <a:r>
              <a:rPr lang="en-US" dirty="0"/>
              <a:t>Event 3: Stimulating Recall of Previous Learning (</a:t>
            </a:r>
            <a:r>
              <a:rPr lang="en-US" dirty="0" err="1"/>
              <a:t>Gagné</a:t>
            </a:r>
            <a:r>
              <a:rPr lang="en-US" dirty="0"/>
              <a: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263" y="0"/>
            <a:ext cx="1729353" cy="1296677"/>
          </a:xfrm>
          <a:prstGeom prst="rect">
            <a:avLst/>
          </a:prstGeom>
        </p:spPr>
      </p:pic>
    </p:spTree>
    <p:extLst>
      <p:ext uri="{BB962C8B-B14F-4D97-AF65-F5344CB8AC3E}">
        <p14:creationId xmlns:p14="http://schemas.microsoft.com/office/powerpoint/2010/main" val="15094028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Team Dynamics (Week 3)</a:t>
            </a:r>
          </a:p>
        </p:txBody>
      </p:sp>
      <p:sp>
        <p:nvSpPr>
          <p:cNvPr id="8" name="Content Placeholder 7"/>
          <p:cNvSpPr>
            <a:spLocks noGrp="1"/>
          </p:cNvSpPr>
          <p:nvPr>
            <p:ph idx="1"/>
          </p:nvPr>
        </p:nvSpPr>
        <p:spPr/>
        <p:txBody>
          <a:bodyPr>
            <a:normAutofit lnSpcReduction="10000"/>
          </a:bodyPr>
          <a:lstStyle/>
          <a:p>
            <a:pPr marL="346075" lvl="2" indent="0">
              <a:buNone/>
            </a:pPr>
            <a:r>
              <a:rPr lang="en-US" dirty="0"/>
              <a:t>Question:  </a:t>
            </a:r>
            <a:r>
              <a:rPr lang="en-US" dirty="0" smtClean="0"/>
              <a:t>What is the leader’s role during the initial meeting to establishing team operating principles?</a:t>
            </a:r>
            <a:endParaRPr lang="en-US" dirty="0"/>
          </a:p>
          <a:p>
            <a:pPr marL="346075" lvl="2" indent="0">
              <a:buNone/>
            </a:pPr>
            <a:r>
              <a:rPr lang="en-US" dirty="0"/>
              <a:t>Answers: a) </a:t>
            </a:r>
            <a:r>
              <a:rPr lang="en-US" dirty="0" smtClean="0"/>
              <a:t>direct the meeting</a:t>
            </a:r>
            <a:r>
              <a:rPr lang="en-US" b="1" dirty="0" smtClean="0"/>
              <a:t>, </a:t>
            </a:r>
            <a:r>
              <a:rPr lang="en-US" b="1" dirty="0"/>
              <a:t>b) </a:t>
            </a:r>
            <a:r>
              <a:rPr lang="en-US" b="1" dirty="0" smtClean="0"/>
              <a:t>facilitate the conversation, </a:t>
            </a:r>
            <a:r>
              <a:rPr lang="en-US" dirty="0"/>
              <a:t>c) </a:t>
            </a:r>
            <a:r>
              <a:rPr lang="en-US" dirty="0" smtClean="0"/>
              <a:t>participate in the meeting, d</a:t>
            </a:r>
            <a:r>
              <a:rPr lang="en-US" dirty="0"/>
              <a:t>) </a:t>
            </a:r>
            <a:r>
              <a:rPr lang="en-US" dirty="0" smtClean="0"/>
              <a:t>none of the above</a:t>
            </a:r>
          </a:p>
          <a:p>
            <a:pPr marL="346075" lvl="2" indent="0">
              <a:buNone/>
            </a:pPr>
            <a:r>
              <a:rPr lang="en-US" dirty="0"/>
              <a:t>Question:  </a:t>
            </a:r>
            <a:r>
              <a:rPr lang="en-US" dirty="0" smtClean="0"/>
              <a:t>Which workplace beliefs erode workplace motivation?</a:t>
            </a:r>
            <a:endParaRPr lang="en-US" dirty="0"/>
          </a:p>
          <a:p>
            <a:pPr marL="346075" lvl="2" indent="0">
              <a:buNone/>
            </a:pPr>
            <a:r>
              <a:rPr lang="en-US" dirty="0"/>
              <a:t>Answers: a) </a:t>
            </a:r>
            <a:r>
              <a:rPr lang="en-US" dirty="0" smtClean="0"/>
              <a:t>it’s not personal; it’s just business, </a:t>
            </a:r>
            <a:r>
              <a:rPr lang="en-US" dirty="0"/>
              <a:t>b) </a:t>
            </a:r>
            <a:r>
              <a:rPr lang="en-US" dirty="0" smtClean="0"/>
              <a:t>the purpose of business is to make money, </a:t>
            </a:r>
            <a:r>
              <a:rPr lang="en-US" dirty="0"/>
              <a:t>c) </a:t>
            </a:r>
            <a:r>
              <a:rPr lang="en-US" dirty="0" smtClean="0"/>
              <a:t>leaders are in a position of power, </a:t>
            </a:r>
            <a:r>
              <a:rPr lang="en-US" b="1" dirty="0"/>
              <a:t>d) </a:t>
            </a:r>
            <a:r>
              <a:rPr lang="en-US" b="1" dirty="0" smtClean="0"/>
              <a:t>all of the above</a:t>
            </a:r>
          </a:p>
          <a:p>
            <a:pPr marL="346075" lvl="2" indent="0">
              <a:buNone/>
            </a:pPr>
            <a:r>
              <a:rPr lang="en-US" dirty="0" smtClean="0"/>
              <a:t>Question: What must leaders do to help team members be more motivated?</a:t>
            </a:r>
          </a:p>
          <a:p>
            <a:pPr marL="346075" lvl="2" indent="0">
              <a:buNone/>
            </a:pPr>
            <a:r>
              <a:rPr lang="en-US" dirty="0" smtClean="0"/>
              <a:t>Answers: </a:t>
            </a:r>
            <a:r>
              <a:rPr lang="en-US" b="1" dirty="0" smtClean="0"/>
              <a:t>a) issue directives</a:t>
            </a:r>
            <a:r>
              <a:rPr lang="en-US" dirty="0" smtClean="0"/>
              <a:t>, b) encourage autonomy, c) develop competence, d) connect to purpose</a:t>
            </a:r>
          </a:p>
          <a:p>
            <a:pPr marL="346075" lvl="2" indent="0">
              <a:buNone/>
            </a:pPr>
            <a:r>
              <a:rPr lang="en-US" dirty="0" smtClean="0"/>
              <a:t>Question: Put the three steps to changing motivational outlook in the proper order: x = shift or maintain outlook, y = identify outlook, z = reflect on feelings</a:t>
            </a:r>
          </a:p>
          <a:p>
            <a:pPr marL="346075" lvl="2" indent="0">
              <a:buNone/>
            </a:pPr>
            <a:r>
              <a:rPr lang="en-US" dirty="0" smtClean="0"/>
              <a:t>Answers: a) x first, y second, z last, b) z first, y second, x last, </a:t>
            </a:r>
            <a:r>
              <a:rPr lang="en-US" b="1" dirty="0" smtClean="0"/>
              <a:t>c) y first, x second, z last</a:t>
            </a:r>
            <a:r>
              <a:rPr lang="en-US" dirty="0" smtClean="0"/>
              <a:t>, d) z first, x second, y last</a:t>
            </a:r>
            <a:endParaRPr lang="en-US" dirty="0"/>
          </a:p>
          <a:p>
            <a:pPr marL="346075" lvl="2"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58</a:t>
            </a:fld>
            <a:endParaRPr lang="en-US" dirty="0"/>
          </a:p>
        </p:txBody>
      </p:sp>
      <p:sp>
        <p:nvSpPr>
          <p:cNvPr id="9" name="Text Placeholder 8"/>
          <p:cNvSpPr>
            <a:spLocks noGrp="1"/>
          </p:cNvSpPr>
          <p:nvPr>
            <p:ph type="body" sz="quarter" idx="13"/>
          </p:nvPr>
        </p:nvSpPr>
        <p:spPr/>
        <p:txBody>
          <a:bodyPr/>
          <a:lstStyle/>
          <a:p>
            <a:r>
              <a:rPr lang="en-US" dirty="0"/>
              <a:t>Event 3: Stimulating Recall [Continued]</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263" y="0"/>
            <a:ext cx="1729353" cy="1296677"/>
          </a:xfrm>
          <a:prstGeom prst="rect">
            <a:avLst/>
          </a:prstGeom>
        </p:spPr>
      </p:pic>
    </p:spTree>
    <p:extLst>
      <p:ext uri="{BB962C8B-B14F-4D97-AF65-F5344CB8AC3E}">
        <p14:creationId xmlns:p14="http://schemas.microsoft.com/office/powerpoint/2010/main" val="5881430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Team Dynamics (Week 3)</a:t>
            </a:r>
          </a:p>
        </p:txBody>
      </p:sp>
      <p:sp>
        <p:nvSpPr>
          <p:cNvPr id="8" name="Content Placeholder 7"/>
          <p:cNvSpPr>
            <a:spLocks noGrp="1"/>
          </p:cNvSpPr>
          <p:nvPr>
            <p:ph idx="1"/>
          </p:nvPr>
        </p:nvSpPr>
        <p:spPr/>
        <p:txBody>
          <a:bodyPr>
            <a:normAutofit/>
          </a:bodyPr>
          <a:lstStyle/>
          <a:p>
            <a:pPr marL="346075" lvl="2" indent="0">
              <a:buNone/>
            </a:pPr>
            <a:r>
              <a:rPr lang="en-US" dirty="0"/>
              <a:t>Question:  </a:t>
            </a:r>
            <a:r>
              <a:rPr lang="en-US" dirty="0" smtClean="0"/>
              <a:t>True or False: Leaders are great at motivating other people</a:t>
            </a:r>
            <a:endParaRPr lang="en-US" dirty="0"/>
          </a:p>
          <a:p>
            <a:pPr marL="346075" lvl="2" indent="0">
              <a:buNone/>
            </a:pPr>
            <a:r>
              <a:rPr lang="en-US" dirty="0"/>
              <a:t>Answers: </a:t>
            </a:r>
            <a:r>
              <a:rPr lang="en-US" b="1" dirty="0" smtClean="0"/>
              <a:t>False</a:t>
            </a:r>
          </a:p>
          <a:p>
            <a:pPr marL="346075" lvl="2" indent="0">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59</a:t>
            </a:fld>
            <a:endParaRPr lang="en-US" dirty="0"/>
          </a:p>
        </p:txBody>
      </p:sp>
      <p:sp>
        <p:nvSpPr>
          <p:cNvPr id="9" name="Text Placeholder 8"/>
          <p:cNvSpPr>
            <a:spLocks noGrp="1"/>
          </p:cNvSpPr>
          <p:nvPr>
            <p:ph type="body" sz="quarter" idx="13"/>
          </p:nvPr>
        </p:nvSpPr>
        <p:spPr/>
        <p:txBody>
          <a:bodyPr/>
          <a:lstStyle/>
          <a:p>
            <a:r>
              <a:rPr lang="en-US" dirty="0"/>
              <a:t>Event 3: Stimulating Recall [Continued]</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263" y="0"/>
            <a:ext cx="1729353" cy="1296677"/>
          </a:xfrm>
          <a:prstGeom prst="rect">
            <a:avLst/>
          </a:prstGeom>
        </p:spPr>
      </p:pic>
    </p:spTree>
    <p:extLst>
      <p:ext uri="{BB962C8B-B14F-4D97-AF65-F5344CB8AC3E}">
        <p14:creationId xmlns:p14="http://schemas.microsoft.com/office/powerpoint/2010/main" val="78663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Couse Basics</a:t>
            </a:r>
            <a:endParaRPr lang="en-US" dirty="0"/>
          </a:p>
        </p:txBody>
      </p:sp>
      <p:sp>
        <p:nvSpPr>
          <p:cNvPr id="3" name="Content Placeholder 2"/>
          <p:cNvSpPr>
            <a:spLocks noGrp="1"/>
          </p:cNvSpPr>
          <p:nvPr>
            <p:ph idx="1"/>
          </p:nvPr>
        </p:nvSpPr>
        <p:spPr>
          <a:xfrm>
            <a:off x="457200" y="1752600"/>
            <a:ext cx="7696200" cy="3992564"/>
          </a:xfrm>
        </p:spPr>
        <p:txBody>
          <a:bodyPr/>
          <a:lstStyle/>
          <a:p>
            <a:pPr marL="457200" lvl="0" indent="-457200">
              <a:buFont typeface="+mj-lt"/>
              <a:buAutoNum type="arabicPeriod"/>
            </a:pPr>
            <a:r>
              <a:rPr lang="en-US" dirty="0"/>
              <a:t>Identify all 12 dimensions of any food business in accordance with the course materials.</a:t>
            </a:r>
          </a:p>
          <a:p>
            <a:pPr marL="457200" lvl="0" indent="-457200">
              <a:buFont typeface="+mj-lt"/>
              <a:buAutoNum type="arabicPeriod"/>
            </a:pPr>
            <a:r>
              <a:rPr lang="en-US" dirty="0"/>
              <a:t>Based on current literature, describe the top three characteristics of each dimension.</a:t>
            </a:r>
          </a:p>
          <a:p>
            <a:pPr marL="457200" lvl="0" indent="-457200">
              <a:buFont typeface="+mj-lt"/>
              <a:buAutoNum type="arabicPeriod"/>
            </a:pPr>
            <a:r>
              <a:rPr lang="en-US" dirty="0"/>
              <a:t>Create an action plan that contextually applies each dimension to either an existing or prospective food business.</a:t>
            </a:r>
          </a:p>
          <a:p>
            <a:pPr marL="0" indent="0">
              <a:buNone/>
            </a:pPr>
            <a:endParaRPr lang="en-US" dirty="0" smtClean="0"/>
          </a:p>
          <a:p>
            <a:pPr lvl="1"/>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t>Learning Objectives</a:t>
            </a:r>
            <a:endParaRPr lang="en-US" dirty="0"/>
          </a:p>
        </p:txBody>
      </p:sp>
      <p:sp>
        <p:nvSpPr>
          <p:cNvPr id="6" name="Slide Number Placeholder 5"/>
          <p:cNvSpPr>
            <a:spLocks noGrp="1"/>
          </p:cNvSpPr>
          <p:nvPr>
            <p:ph type="sldNum" sz="quarter" idx="12"/>
          </p:nvPr>
        </p:nvSpPr>
        <p:spPr/>
        <p:txBody>
          <a:bodyPr/>
          <a:lstStyle/>
          <a:p>
            <a:fld id="{54D5B694-C605-47C0-B0DF-77BE247353EB}" type="slidenum">
              <a:rPr lang="en-US" smtClean="0"/>
              <a:t>6</a:t>
            </a:fld>
            <a:endParaRPr lang="en-US" dirty="0"/>
          </a:p>
        </p:txBody>
      </p:sp>
    </p:spTree>
    <p:extLst>
      <p:ext uri="{BB962C8B-B14F-4D97-AF65-F5344CB8AC3E}">
        <p14:creationId xmlns:p14="http://schemas.microsoft.com/office/powerpoint/2010/main" val="36239296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Team Dynamics (Week 3)</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60</a:t>
            </a:fld>
            <a:endParaRPr lang="en-US" dirty="0"/>
          </a:p>
        </p:txBody>
      </p:sp>
      <p:sp>
        <p:nvSpPr>
          <p:cNvPr id="9" name="Text Placeholder 8"/>
          <p:cNvSpPr>
            <a:spLocks noGrp="1"/>
          </p:cNvSpPr>
          <p:nvPr>
            <p:ph type="body" sz="quarter" idx="13"/>
          </p:nvPr>
        </p:nvSpPr>
        <p:spPr/>
        <p:txBody>
          <a:bodyPr/>
          <a:lstStyle/>
          <a:p>
            <a:r>
              <a:rPr lang="en-US" dirty="0" smtClean="0"/>
              <a:t>Event 3: Stimulating Recall [Continued]</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263" y="0"/>
            <a:ext cx="1729353" cy="1296677"/>
          </a:xfrm>
          <a:prstGeom prst="rect">
            <a:avLst/>
          </a:prstGeom>
        </p:spPr>
      </p:pic>
      <p:sp>
        <p:nvSpPr>
          <p:cNvPr id="10" name="Content Placeholder 7"/>
          <p:cNvSpPr>
            <a:spLocks noGrp="1"/>
          </p:cNvSpPr>
          <p:nvPr>
            <p:ph idx="1"/>
          </p:nvPr>
        </p:nvSpPr>
        <p:spPr>
          <a:xfrm>
            <a:off x="457200" y="1676400"/>
            <a:ext cx="7696200" cy="4449764"/>
          </a:xfrm>
        </p:spPr>
        <p:txBody>
          <a:bodyPr>
            <a:normAutofit lnSpcReduction="10000"/>
          </a:bodyPr>
          <a:lstStyle/>
          <a:p>
            <a:r>
              <a:rPr lang="en-US" dirty="0" smtClean="0"/>
              <a:t>Brainstorming Discussion</a:t>
            </a:r>
          </a:p>
          <a:p>
            <a:pPr lvl="1"/>
            <a:r>
              <a:rPr lang="en-US" dirty="0" smtClean="0"/>
              <a:t>Topic Discussion </a:t>
            </a:r>
            <a:r>
              <a:rPr lang="en-US" dirty="0"/>
              <a:t>Forum via Moodle </a:t>
            </a:r>
            <a:r>
              <a:rPr lang="en-US" dirty="0" smtClean="0"/>
              <a:t>Classroom</a:t>
            </a:r>
          </a:p>
          <a:p>
            <a:pPr lvl="1"/>
            <a:r>
              <a:rPr lang="en-US" dirty="0" smtClean="0"/>
              <a:t>Details </a:t>
            </a:r>
            <a:r>
              <a:rPr lang="en-US" dirty="0"/>
              <a:t>given below are posted in the Assignments </a:t>
            </a:r>
            <a:r>
              <a:rPr lang="en-US" dirty="0" err="1"/>
              <a:t>ebook</a:t>
            </a:r>
            <a:r>
              <a:rPr lang="en-US" dirty="0"/>
              <a:t> in the Moodle Classroom</a:t>
            </a:r>
          </a:p>
          <a:p>
            <a:pPr lvl="2"/>
            <a:r>
              <a:rPr lang="en-US" dirty="0">
                <a:hlinkClick r:id="rId3"/>
              </a:rPr>
              <a:t>Discussion Forum Guidelines </a:t>
            </a:r>
            <a:endParaRPr lang="en-US" dirty="0"/>
          </a:p>
          <a:p>
            <a:pPr lvl="2"/>
            <a:r>
              <a:rPr lang="en-US" dirty="0">
                <a:hlinkClick r:id="rId4"/>
              </a:rPr>
              <a:t>Discussion Forum Rubric</a:t>
            </a:r>
            <a:endParaRPr lang="en-US" dirty="0"/>
          </a:p>
          <a:p>
            <a:pPr lvl="1"/>
            <a:r>
              <a:rPr lang="en-US" dirty="0" smtClean="0"/>
              <a:t>Share </a:t>
            </a:r>
            <a:r>
              <a:rPr lang="en-US" dirty="0" smtClean="0"/>
              <a:t>with the class your experiences working as part of a team.  What was the situation?  What did you do?  If you are comfortable sharing, did get any feedback for your team members and what was it?</a:t>
            </a:r>
          </a:p>
          <a:p>
            <a:pPr marL="458788" lvl="1" indent="0">
              <a:buNone/>
            </a:pPr>
            <a:r>
              <a:rPr lang="en-US" dirty="0" smtClean="0"/>
              <a:t>Before you say, “I’ve never been part of a team!” remember those times you were a member of a sports or professional association team OR worked as part of a team on a group project at school</a:t>
            </a:r>
            <a:endParaRPr lang="en-US" dirty="0"/>
          </a:p>
        </p:txBody>
      </p:sp>
    </p:spTree>
    <p:extLst>
      <p:ext uri="{BB962C8B-B14F-4D97-AF65-F5344CB8AC3E}">
        <p14:creationId xmlns:p14="http://schemas.microsoft.com/office/powerpoint/2010/main" val="22080539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Team Dynamics (Week 3)</a:t>
            </a:r>
          </a:p>
        </p:txBody>
      </p:sp>
      <p:sp>
        <p:nvSpPr>
          <p:cNvPr id="8" name="Content Placeholder 7"/>
          <p:cNvSpPr>
            <a:spLocks noGrp="1"/>
          </p:cNvSpPr>
          <p:nvPr>
            <p:ph idx="1"/>
          </p:nvPr>
        </p:nvSpPr>
        <p:spPr/>
        <p:txBody>
          <a:bodyPr>
            <a:normAutofit fontScale="92500" lnSpcReduction="10000"/>
          </a:bodyPr>
          <a:lstStyle/>
          <a:p>
            <a:pPr marL="0" indent="0">
              <a:buNone/>
            </a:pPr>
            <a:r>
              <a:rPr lang="en-US" dirty="0"/>
              <a:t>When reading this week’s selections, think about your own </a:t>
            </a:r>
            <a:r>
              <a:rPr lang="en-US" dirty="0" smtClean="0"/>
              <a:t>business or job.  </a:t>
            </a:r>
            <a:r>
              <a:rPr lang="en-US" dirty="0"/>
              <a:t>Who </a:t>
            </a:r>
            <a:r>
              <a:rPr lang="en-US" dirty="0" smtClean="0"/>
              <a:t>are your team members?  What makes a</a:t>
            </a:r>
            <a:r>
              <a:rPr lang="en-US" dirty="0"/>
              <a:t> </a:t>
            </a:r>
            <a:r>
              <a:rPr lang="en-US" dirty="0" smtClean="0"/>
              <a:t>great team member?  </a:t>
            </a:r>
            <a:r>
              <a:rPr lang="en-US" dirty="0"/>
              <a:t>How does this week’s reading bear on your own </a:t>
            </a:r>
            <a:r>
              <a:rPr lang="en-US" dirty="0" smtClean="0"/>
              <a:t>business?</a:t>
            </a:r>
            <a:endParaRPr lang="en-US" dirty="0"/>
          </a:p>
          <a:p>
            <a:r>
              <a:rPr lang="en-US" dirty="0"/>
              <a:t>Read or listen to Build A High-Performing Team In 30 </a:t>
            </a:r>
            <a:r>
              <a:rPr lang="en-US" dirty="0" smtClean="0"/>
              <a:t>Minutes</a:t>
            </a:r>
          </a:p>
          <a:p>
            <a:pPr lvl="1"/>
            <a:r>
              <a:rPr lang="en-US" dirty="0" smtClean="0">
                <a:hlinkClick r:id="rId2"/>
              </a:rPr>
              <a:t>http</a:t>
            </a:r>
            <a:r>
              <a:rPr lang="en-US" dirty="0">
                <a:hlinkClick r:id="rId2"/>
              </a:rPr>
              <a:t>://</a:t>
            </a:r>
            <a:r>
              <a:rPr lang="en-US" dirty="0" smtClean="0">
                <a:hlinkClick r:id="rId2"/>
              </a:rPr>
              <a:t>www.forbes.com/sites/work-in-progress/2014/09/10/build-a-high-performing-team-in-30-minutes/</a:t>
            </a:r>
            <a:r>
              <a:rPr lang="en-US" dirty="0" smtClean="0"/>
              <a:t> </a:t>
            </a:r>
          </a:p>
          <a:p>
            <a:pPr lvl="1"/>
            <a:r>
              <a:rPr lang="en-US" dirty="0" smtClean="0"/>
              <a:t>Podcast TBD</a:t>
            </a:r>
          </a:p>
          <a:p>
            <a:r>
              <a:rPr lang="en-US" dirty="0"/>
              <a:t>Read or listen to A Business Case for </a:t>
            </a:r>
            <a:r>
              <a:rPr lang="en-US" dirty="0" smtClean="0"/>
              <a:t>Optimal </a:t>
            </a:r>
            <a:r>
              <a:rPr lang="en-US" dirty="0"/>
              <a:t>Motivation</a:t>
            </a:r>
          </a:p>
          <a:p>
            <a:pPr lvl="1"/>
            <a:r>
              <a:rPr lang="en-US" dirty="0" smtClean="0">
                <a:hlinkClick r:id="rId3"/>
              </a:rPr>
              <a:t>http</a:t>
            </a:r>
            <a:r>
              <a:rPr lang="en-US" dirty="0">
                <a:hlinkClick r:id="rId3"/>
              </a:rPr>
              <a:t>://</a:t>
            </a:r>
            <a:r>
              <a:rPr lang="en-US" dirty="0" smtClean="0">
                <a:hlinkClick r:id="rId3"/>
              </a:rPr>
              <a:t>www.kenblanchard.com/getattachment/Leading-Research/Research/A-Business-Case-for-Optimal-Motivation/Optimal-Motvation-white-paper-MK0800-2.pdf</a:t>
            </a:r>
            <a:endParaRPr lang="en-US" dirty="0" smtClean="0"/>
          </a:p>
          <a:p>
            <a:pPr lvl="1"/>
            <a:r>
              <a:rPr lang="en-US" dirty="0" smtClean="0"/>
              <a:t>Podcast TBD</a:t>
            </a:r>
          </a:p>
          <a:p>
            <a:pPr lvl="1"/>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61</a:t>
            </a:fld>
            <a:endParaRPr lang="en-US" dirty="0"/>
          </a:p>
        </p:txBody>
      </p:sp>
      <p:sp>
        <p:nvSpPr>
          <p:cNvPr id="9" name="Text Placeholder 8"/>
          <p:cNvSpPr>
            <a:spLocks noGrp="1"/>
          </p:cNvSpPr>
          <p:nvPr>
            <p:ph type="body" sz="quarter" idx="13"/>
          </p:nvPr>
        </p:nvSpPr>
        <p:spPr/>
        <p:txBody>
          <a:bodyPr/>
          <a:lstStyle/>
          <a:p>
            <a:r>
              <a:rPr lang="en-US" dirty="0" smtClean="0"/>
              <a:t>Event 4: Presenting the Stimulus (</a:t>
            </a:r>
            <a:r>
              <a:rPr lang="en-US" dirty="0" err="1" smtClean="0"/>
              <a:t>Gagné</a:t>
            </a:r>
            <a:r>
              <a:rPr lang="en-US" dirty="0" smtClean="0"/>
              <a:t>)</a:t>
            </a:r>
            <a:endParaRPr lang="en-US" dirty="0"/>
          </a:p>
        </p:txBody>
      </p:sp>
      <p:grpSp>
        <p:nvGrpSpPr>
          <p:cNvPr id="10" name="Group 9"/>
          <p:cNvGrpSpPr/>
          <p:nvPr/>
        </p:nvGrpSpPr>
        <p:grpSpPr>
          <a:xfrm>
            <a:off x="6705600" y="0"/>
            <a:ext cx="2133600" cy="1464450"/>
            <a:chOff x="6705600" y="0"/>
            <a:chExt cx="2133600" cy="1464450"/>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0"/>
              <a:ext cx="2133600" cy="146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972300" y="409060"/>
              <a:ext cx="1600200" cy="646331"/>
            </a:xfrm>
            <a:prstGeom prst="rect">
              <a:avLst/>
            </a:prstGeom>
            <a:noFill/>
          </p:spPr>
          <p:txBody>
            <a:bodyPr wrap="square" rtlCol="0">
              <a:spAutoFit/>
            </a:bodyPr>
            <a:lstStyle/>
            <a:p>
              <a:r>
                <a:rPr lang="en-US" sz="3600" dirty="0" smtClean="0">
                  <a:solidFill>
                    <a:schemeClr val="bg1"/>
                  </a:solidFill>
                  <a:latin typeface="Brush Script MT" panose="03060802040406070304" pitchFamily="66" charset="0"/>
                </a:rPr>
                <a:t>Stimulus</a:t>
              </a:r>
              <a:endParaRPr lang="en-US" sz="3600" dirty="0">
                <a:solidFill>
                  <a:schemeClr val="bg1"/>
                </a:solidFill>
                <a:latin typeface="Brush Script MT" panose="03060802040406070304" pitchFamily="66" charset="0"/>
              </a:endParaRPr>
            </a:p>
          </p:txBody>
        </p:sp>
      </p:grpSp>
    </p:spTree>
    <p:extLst>
      <p:ext uri="{BB962C8B-B14F-4D97-AF65-F5344CB8AC3E}">
        <p14:creationId xmlns:p14="http://schemas.microsoft.com/office/powerpoint/2010/main" val="40208607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Team Dynamics (Week 3)</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62</a:t>
            </a:fld>
            <a:endParaRPr lang="en-US" dirty="0"/>
          </a:p>
        </p:txBody>
      </p:sp>
      <p:sp>
        <p:nvSpPr>
          <p:cNvPr id="9" name="Text Placeholder 8"/>
          <p:cNvSpPr>
            <a:spLocks noGrp="1"/>
          </p:cNvSpPr>
          <p:nvPr>
            <p:ph type="body" sz="quarter" idx="13"/>
          </p:nvPr>
        </p:nvSpPr>
        <p:spPr/>
        <p:txBody>
          <a:bodyPr/>
          <a:lstStyle/>
          <a:p>
            <a:r>
              <a:rPr lang="en-US" dirty="0" smtClean="0"/>
              <a:t>Event 5: Providing Learning Guidance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0"/>
            <a:ext cx="1609241" cy="1351309"/>
          </a:xfrm>
          <a:prstGeom prst="rect">
            <a:avLst/>
          </a:prstGeom>
        </p:spPr>
      </p:pic>
      <p:sp>
        <p:nvSpPr>
          <p:cNvPr id="11" name="Content Placeholder 7"/>
          <p:cNvSpPr>
            <a:spLocks noGrp="1"/>
          </p:cNvSpPr>
          <p:nvPr>
            <p:ph idx="1"/>
          </p:nvPr>
        </p:nvSpPr>
        <p:spPr>
          <a:xfrm>
            <a:off x="457200" y="1676400"/>
            <a:ext cx="7696200" cy="4449764"/>
          </a:xfrm>
        </p:spPr>
        <p:txBody>
          <a:bodyPr/>
          <a:lstStyle/>
          <a:p>
            <a:r>
              <a:rPr lang="en-US" dirty="0" smtClean="0"/>
              <a:t>Learning </a:t>
            </a:r>
            <a:r>
              <a:rPr lang="en-US" dirty="0"/>
              <a:t>guidance for the entire course are elaborated in the attached </a:t>
            </a:r>
            <a:r>
              <a:rPr lang="en-US" dirty="0">
                <a:hlinkClick r:id="rId3"/>
              </a:rPr>
              <a:t>Syllabus</a:t>
            </a:r>
            <a:r>
              <a:rPr lang="en-US" dirty="0"/>
              <a:t> </a:t>
            </a:r>
          </a:p>
          <a:p>
            <a:r>
              <a:rPr lang="en-US" dirty="0" smtClean="0"/>
              <a:t>Learning </a:t>
            </a:r>
            <a:r>
              <a:rPr lang="en-US" dirty="0"/>
              <a:t>guidance provided in guidance documents</a:t>
            </a:r>
          </a:p>
          <a:p>
            <a:pPr lvl="1"/>
            <a:r>
              <a:rPr lang="en-US" dirty="0"/>
              <a:t>As described </a:t>
            </a:r>
            <a:r>
              <a:rPr lang="en-US" dirty="0" smtClean="0"/>
              <a:t>throughout this topic</a:t>
            </a:r>
            <a:endParaRPr lang="en-US" dirty="0"/>
          </a:p>
          <a:p>
            <a:r>
              <a:rPr lang="en-US" dirty="0" smtClean="0"/>
              <a:t>Learning </a:t>
            </a:r>
            <a:r>
              <a:rPr lang="en-US" dirty="0"/>
              <a:t>guidance provide via interactions</a:t>
            </a:r>
          </a:p>
          <a:p>
            <a:pPr lvl="1"/>
            <a:r>
              <a:rPr lang="en-US" dirty="0"/>
              <a:t>As described in the Interactions section</a:t>
            </a:r>
          </a:p>
          <a:p>
            <a:endParaRPr lang="en-US" b="1" dirty="0" smtClean="0">
              <a:solidFill>
                <a:srgbClr val="FF0000"/>
              </a:solidFill>
            </a:endParaRPr>
          </a:p>
          <a:p>
            <a:endParaRPr lang="en-US" dirty="0"/>
          </a:p>
        </p:txBody>
      </p:sp>
    </p:spTree>
    <p:extLst>
      <p:ext uri="{BB962C8B-B14F-4D97-AF65-F5344CB8AC3E}">
        <p14:creationId xmlns:p14="http://schemas.microsoft.com/office/powerpoint/2010/main" val="39000550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Team Dynamics (Week 3)</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63</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
        <p:nvSpPr>
          <p:cNvPr id="11" name="Content Placeholder 7"/>
          <p:cNvSpPr>
            <a:spLocks noGrp="1"/>
          </p:cNvSpPr>
          <p:nvPr>
            <p:ph idx="1"/>
          </p:nvPr>
        </p:nvSpPr>
        <p:spPr>
          <a:xfrm>
            <a:off x="457200" y="1676400"/>
            <a:ext cx="7696200" cy="4449764"/>
          </a:xfrm>
        </p:spPr>
        <p:txBody>
          <a:bodyPr/>
          <a:lstStyle/>
          <a:p>
            <a:r>
              <a:rPr lang="en-US" dirty="0" smtClean="0"/>
              <a:t>Team Dynamics Reflections Discussion</a:t>
            </a:r>
            <a:endParaRPr lang="en-US" dirty="0"/>
          </a:p>
          <a:p>
            <a:pPr lvl="1"/>
            <a:r>
              <a:rPr lang="en-US" dirty="0"/>
              <a:t>Topic Discussion Forum via Moodle Classroom</a:t>
            </a:r>
          </a:p>
          <a:p>
            <a:pPr lvl="1"/>
            <a:r>
              <a:rPr lang="en-US" dirty="0"/>
              <a:t>Details given below are posted in the Assignments </a:t>
            </a:r>
            <a:r>
              <a:rPr lang="en-US" dirty="0" err="1"/>
              <a:t>ebook</a:t>
            </a:r>
            <a:r>
              <a:rPr lang="en-US" dirty="0"/>
              <a:t> in the Moodle Classroom</a:t>
            </a:r>
          </a:p>
          <a:p>
            <a:pPr lvl="2"/>
            <a:r>
              <a:rPr lang="en-US" dirty="0">
                <a:hlinkClick r:id="rId3"/>
              </a:rPr>
              <a:t>Discussion Forum Guidelines </a:t>
            </a:r>
            <a:endParaRPr lang="en-US" dirty="0"/>
          </a:p>
          <a:p>
            <a:pPr lvl="2"/>
            <a:r>
              <a:rPr lang="en-US" dirty="0">
                <a:hlinkClick r:id="rId4"/>
              </a:rPr>
              <a:t>Discussion Forum Rubric</a:t>
            </a:r>
            <a:endParaRPr lang="en-US" dirty="0"/>
          </a:p>
          <a:p>
            <a:pPr lvl="1"/>
            <a:r>
              <a:rPr lang="en-US" dirty="0" smtClean="0"/>
              <a:t>Share </a:t>
            </a:r>
            <a:r>
              <a:rPr lang="en-US" dirty="0"/>
              <a:t>with the </a:t>
            </a:r>
            <a:r>
              <a:rPr lang="en-US" dirty="0" smtClean="0"/>
              <a:t>class a story on one of the topics shown below:</a:t>
            </a:r>
          </a:p>
          <a:p>
            <a:pPr lvl="2"/>
            <a:r>
              <a:rPr lang="en-US" dirty="0" smtClean="0"/>
              <a:t>Someone you worked with that displays one of the qualities mentioned in this week’s reading</a:t>
            </a:r>
          </a:p>
          <a:p>
            <a:pPr lvl="2"/>
            <a:r>
              <a:rPr lang="en-US" dirty="0" smtClean="0"/>
              <a:t>Share a story about the best team you ever worked with.  What made that team great?  Describe the contributions that you and other team members made.  How did you feel?  What was the result?  How does this story relate to this week’s reading?</a:t>
            </a:r>
            <a:endParaRPr lang="en-US" dirty="0"/>
          </a:p>
        </p:txBody>
      </p:sp>
    </p:spTree>
    <p:extLst>
      <p:ext uri="{BB962C8B-B14F-4D97-AF65-F5344CB8AC3E}">
        <p14:creationId xmlns:p14="http://schemas.microsoft.com/office/powerpoint/2010/main" val="7106756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Team Dynamics (Week 3)</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64</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 [Continued]</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
        <p:nvSpPr>
          <p:cNvPr id="12" name="Content Placeholder 7"/>
          <p:cNvSpPr>
            <a:spLocks noGrp="1"/>
          </p:cNvSpPr>
          <p:nvPr>
            <p:ph idx="1"/>
          </p:nvPr>
        </p:nvSpPr>
        <p:spPr>
          <a:xfrm>
            <a:off x="457200" y="1676400"/>
            <a:ext cx="7696200" cy="4449764"/>
          </a:xfrm>
        </p:spPr>
        <p:txBody>
          <a:bodyPr>
            <a:normAutofit fontScale="92500" lnSpcReduction="10000"/>
          </a:bodyPr>
          <a:lstStyle/>
          <a:p>
            <a:r>
              <a:rPr lang="en-US" dirty="0" smtClean="0"/>
              <a:t>Team Dynamics Action Discussion</a:t>
            </a:r>
            <a:endParaRPr lang="en-US" dirty="0"/>
          </a:p>
          <a:p>
            <a:pPr lvl="1"/>
            <a:r>
              <a:rPr lang="en-US" dirty="0" smtClean="0"/>
              <a:t>Topic </a:t>
            </a:r>
            <a:r>
              <a:rPr lang="en-US" dirty="0"/>
              <a:t>Discussion Forum via Moodle Classroom</a:t>
            </a:r>
          </a:p>
          <a:p>
            <a:pPr lvl="1"/>
            <a:r>
              <a:rPr lang="en-US" dirty="0"/>
              <a:t>Details given below are posted in the Assignments </a:t>
            </a:r>
            <a:r>
              <a:rPr lang="en-US" dirty="0" err="1"/>
              <a:t>ebook</a:t>
            </a:r>
            <a:r>
              <a:rPr lang="en-US" dirty="0"/>
              <a:t> in the Moodle Classroom</a:t>
            </a:r>
          </a:p>
          <a:p>
            <a:pPr lvl="2"/>
            <a:r>
              <a:rPr lang="en-US" dirty="0">
                <a:hlinkClick r:id="rId3"/>
              </a:rPr>
              <a:t>Discussion Forum Guidelines </a:t>
            </a:r>
            <a:endParaRPr lang="en-US" dirty="0"/>
          </a:p>
          <a:p>
            <a:pPr lvl="2"/>
            <a:r>
              <a:rPr lang="en-US" dirty="0">
                <a:hlinkClick r:id="rId4"/>
              </a:rPr>
              <a:t>Discussion Forum Rubric</a:t>
            </a:r>
            <a:endParaRPr lang="en-US" dirty="0"/>
          </a:p>
          <a:p>
            <a:pPr lvl="1"/>
            <a:r>
              <a:rPr lang="en-US" dirty="0" smtClean="0"/>
              <a:t>Share </a:t>
            </a:r>
            <a:r>
              <a:rPr lang="en-US" dirty="0"/>
              <a:t>with the </a:t>
            </a:r>
            <a:r>
              <a:rPr lang="en-US" dirty="0" smtClean="0"/>
              <a:t>class details about who will be on your business team and your expectations for what they will do.  How do you plan to help them become high performing teams?  What type of culture do you envision? </a:t>
            </a:r>
            <a:br>
              <a:rPr lang="en-US" dirty="0" smtClean="0"/>
            </a:br>
            <a:r>
              <a:rPr lang="en-US" dirty="0" smtClean="0"/>
              <a:t/>
            </a:r>
            <a:br>
              <a:rPr lang="en-US" dirty="0" smtClean="0"/>
            </a:br>
            <a:r>
              <a:rPr lang="en-US" dirty="0" smtClean="0"/>
              <a:t>To get ideas about who should be on your future team members and differing cultures, be sure to run an internet search on large scale franchises that serve the same food you serve or envision serving</a:t>
            </a:r>
          </a:p>
          <a:p>
            <a:pPr lvl="1"/>
            <a:r>
              <a:rPr lang="en-US" dirty="0" smtClean="0"/>
              <a:t>Remember to save your response in your draft action plan</a:t>
            </a:r>
            <a:endParaRPr lang="en-US" dirty="0"/>
          </a:p>
          <a:p>
            <a:pPr marL="0" indent="0">
              <a:buNone/>
            </a:pPr>
            <a:endParaRPr lang="en-US" dirty="0"/>
          </a:p>
        </p:txBody>
      </p:sp>
    </p:spTree>
    <p:extLst>
      <p:ext uri="{BB962C8B-B14F-4D97-AF65-F5344CB8AC3E}">
        <p14:creationId xmlns:p14="http://schemas.microsoft.com/office/powerpoint/2010/main" val="11119172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Team Dynamics (Week 3)</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65</a:t>
            </a:fld>
            <a:endParaRPr lang="en-US" dirty="0"/>
          </a:p>
        </p:txBody>
      </p:sp>
      <p:sp>
        <p:nvSpPr>
          <p:cNvPr id="9" name="Text Placeholder 8"/>
          <p:cNvSpPr>
            <a:spLocks noGrp="1"/>
          </p:cNvSpPr>
          <p:nvPr>
            <p:ph type="body" sz="quarter" idx="13"/>
          </p:nvPr>
        </p:nvSpPr>
        <p:spPr/>
        <p:txBody>
          <a:bodyPr/>
          <a:lstStyle/>
          <a:p>
            <a:r>
              <a:rPr lang="en-US" dirty="0" smtClean="0"/>
              <a:t>Event 7: Providing Feedback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0"/>
            <a:ext cx="1127502" cy="1273839"/>
          </a:xfrm>
          <a:prstGeom prst="rect">
            <a:avLst/>
          </a:prstGeom>
        </p:spPr>
      </p:pic>
      <p:sp>
        <p:nvSpPr>
          <p:cNvPr id="11" name="Content Placeholder 7"/>
          <p:cNvSpPr>
            <a:spLocks noGrp="1"/>
          </p:cNvSpPr>
          <p:nvPr>
            <p:ph idx="1"/>
          </p:nvPr>
        </p:nvSpPr>
        <p:spPr>
          <a:xfrm>
            <a:off x="457200" y="1676400"/>
            <a:ext cx="7696200" cy="4449764"/>
          </a:xfrm>
        </p:spPr>
        <p:txBody>
          <a:bodyPr>
            <a:normAutofit/>
          </a:bodyPr>
          <a:lstStyle/>
          <a:p>
            <a:r>
              <a:rPr lang="en-US" dirty="0" smtClean="0"/>
              <a:t>Team Dynamics Reflections Discussion</a:t>
            </a:r>
          </a:p>
          <a:p>
            <a:pPr lvl="1"/>
            <a:r>
              <a:rPr lang="en-US" dirty="0"/>
              <a:t>Topic Discussion Forum via Moodle </a:t>
            </a:r>
            <a:r>
              <a:rPr lang="en-US" dirty="0" smtClean="0"/>
              <a:t>Classroom</a:t>
            </a:r>
          </a:p>
          <a:p>
            <a:pPr lvl="1"/>
            <a:r>
              <a:rPr lang="en-US" dirty="0" smtClean="0"/>
              <a:t>Respond to learner’s posts as outlined in the Interaction section</a:t>
            </a:r>
            <a:endParaRPr lang="en-US" dirty="0"/>
          </a:p>
          <a:p>
            <a:pPr marL="274320" lvl="1" indent="0">
              <a:buNone/>
            </a:pPr>
            <a:endParaRPr lang="en-US" dirty="0" smtClean="0"/>
          </a:p>
          <a:p>
            <a:r>
              <a:rPr lang="en-US" dirty="0" smtClean="0"/>
              <a:t>Team Dynamics Action Discussion</a:t>
            </a:r>
          </a:p>
          <a:p>
            <a:pPr marL="457200" lvl="2" indent="-171450">
              <a:spcAft>
                <a:spcPts val="600"/>
              </a:spcAft>
            </a:pPr>
            <a:r>
              <a:rPr lang="en-US" sz="2000" dirty="0" smtClean="0"/>
              <a:t>Topic Discussion </a:t>
            </a:r>
            <a:r>
              <a:rPr lang="en-US" sz="2000" dirty="0"/>
              <a:t>Forum via Moodle </a:t>
            </a:r>
            <a:r>
              <a:rPr lang="en-US" sz="2000" dirty="0" smtClean="0"/>
              <a:t>Classroom</a:t>
            </a:r>
          </a:p>
          <a:p>
            <a:pPr marL="457200" lvl="2" indent="-171450">
              <a:spcAft>
                <a:spcPts val="600"/>
              </a:spcAft>
            </a:pPr>
            <a:r>
              <a:rPr lang="en-US" sz="2000" dirty="0" smtClean="0"/>
              <a:t>Respond </a:t>
            </a:r>
            <a:r>
              <a:rPr lang="en-US" sz="2000" dirty="0"/>
              <a:t>to learner’s posts </a:t>
            </a:r>
            <a:r>
              <a:rPr lang="en-US" sz="2000" dirty="0" smtClean="0"/>
              <a:t>as </a:t>
            </a:r>
            <a:r>
              <a:rPr lang="en-US" sz="2000" dirty="0"/>
              <a:t>outlined in the Interaction section</a:t>
            </a:r>
          </a:p>
          <a:p>
            <a:pPr marL="688975" lvl="2" indent="-342900">
              <a:spcAft>
                <a:spcPts val="600"/>
              </a:spcAft>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2128468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Team Dynamics (Week 3)</a:t>
            </a:r>
          </a:p>
        </p:txBody>
      </p:sp>
      <p:sp>
        <p:nvSpPr>
          <p:cNvPr id="8" name="Content Placeholder 7"/>
          <p:cNvSpPr>
            <a:spLocks noGrp="1"/>
          </p:cNvSpPr>
          <p:nvPr>
            <p:ph idx="1"/>
          </p:nvPr>
        </p:nvSpPr>
        <p:spPr/>
        <p:txBody>
          <a:bodyPr/>
          <a:lstStyle/>
          <a:p>
            <a:r>
              <a:rPr lang="en-US" dirty="0" smtClean="0"/>
              <a:t>The Leadership Team Pre-Assessment </a:t>
            </a:r>
            <a:r>
              <a:rPr lang="en-US" dirty="0" smtClean="0"/>
              <a:t>[a.k.a. Topic Test] is </a:t>
            </a:r>
            <a:r>
              <a:rPr lang="en-US" dirty="0" smtClean="0"/>
              <a:t>repeated</a:t>
            </a:r>
          </a:p>
          <a:p>
            <a:pPr lvl="1"/>
            <a:r>
              <a:rPr lang="en-US" dirty="0" smtClean="0"/>
              <a:t>Accommodates learners who did not take or failed the pre-assessment</a:t>
            </a:r>
          </a:p>
          <a:p>
            <a:pPr lvl="1"/>
            <a:r>
              <a:rPr lang="en-US" dirty="0" smtClean="0"/>
              <a:t>The questions are presented in a different order than the pre-assessment</a:t>
            </a:r>
          </a:p>
          <a:p>
            <a:pPr lvl="1"/>
            <a:r>
              <a:rPr lang="en-US" dirty="0" smtClean="0"/>
              <a:t>Grades are automatically posted in the Moodle Classroom</a:t>
            </a:r>
          </a:p>
          <a:p>
            <a:pPr lvl="1"/>
            <a:endParaRPr lang="en-US" dirty="0" smtClean="0"/>
          </a:p>
          <a:p>
            <a:pPr lvl="1"/>
            <a:endParaRPr lang="en-US" dirty="0" smtClean="0"/>
          </a:p>
          <a:p>
            <a:pPr lvl="1"/>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66</a:t>
            </a:fld>
            <a:endParaRPr lang="en-US" dirty="0"/>
          </a:p>
        </p:txBody>
      </p:sp>
      <p:sp>
        <p:nvSpPr>
          <p:cNvPr id="9" name="Text Placeholder 8"/>
          <p:cNvSpPr>
            <a:spLocks noGrp="1"/>
          </p:cNvSpPr>
          <p:nvPr>
            <p:ph type="body" sz="quarter" idx="13"/>
          </p:nvPr>
        </p:nvSpPr>
        <p:spPr/>
        <p:txBody>
          <a:bodyPr/>
          <a:lstStyle/>
          <a:p>
            <a:r>
              <a:rPr lang="en-US" dirty="0" smtClean="0"/>
              <a:t>Event 8: Assessing Performance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26" y="-11624"/>
            <a:ext cx="919534" cy="1383223"/>
          </a:xfrm>
          <a:prstGeom prst="rect">
            <a:avLst/>
          </a:prstGeom>
        </p:spPr>
      </p:pic>
    </p:spTree>
    <p:extLst>
      <p:ext uri="{BB962C8B-B14F-4D97-AF65-F5344CB8AC3E}">
        <p14:creationId xmlns:p14="http://schemas.microsoft.com/office/powerpoint/2010/main" val="30390518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Team Dynamics (Week 3)</a:t>
            </a:r>
          </a:p>
        </p:txBody>
      </p:sp>
      <p:sp>
        <p:nvSpPr>
          <p:cNvPr id="8" name="Content Placeholder 7"/>
          <p:cNvSpPr>
            <a:spLocks noGrp="1"/>
          </p:cNvSpPr>
          <p:nvPr>
            <p:ph idx="1"/>
          </p:nvPr>
        </p:nvSpPr>
        <p:spPr/>
        <p:txBody>
          <a:bodyPr/>
          <a:lstStyle/>
          <a:p>
            <a:r>
              <a:rPr lang="en-US" dirty="0"/>
              <a:t>Learning Journal</a:t>
            </a:r>
          </a:p>
          <a:p>
            <a:pPr lvl="1"/>
            <a:r>
              <a:rPr lang="en-US" dirty="0"/>
              <a:t>Details given below are posted in the Assignments </a:t>
            </a:r>
            <a:r>
              <a:rPr lang="en-US" dirty="0" err="1"/>
              <a:t>ebook</a:t>
            </a:r>
            <a:r>
              <a:rPr lang="en-US" dirty="0"/>
              <a:t> in the Moodle Classroom</a:t>
            </a:r>
          </a:p>
          <a:p>
            <a:pPr lvl="2"/>
            <a:r>
              <a:rPr lang="en-US" dirty="0">
                <a:hlinkClick r:id="rId2"/>
              </a:rPr>
              <a:t>Learning Journal Guidelines</a:t>
            </a:r>
            <a:endParaRPr lang="en-US" dirty="0"/>
          </a:p>
          <a:p>
            <a:pPr lvl="2"/>
            <a:r>
              <a:rPr lang="en-US" dirty="0">
                <a:hlinkClick r:id="rId3"/>
              </a:rPr>
              <a:t>Learning Journal Rubric</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67</a:t>
            </a:fld>
            <a:endParaRPr lang="en-US" dirty="0"/>
          </a:p>
        </p:txBody>
      </p:sp>
      <p:sp>
        <p:nvSpPr>
          <p:cNvPr id="9" name="Text Placeholder 8"/>
          <p:cNvSpPr>
            <a:spLocks noGrp="1"/>
          </p:cNvSpPr>
          <p:nvPr>
            <p:ph type="body" sz="quarter" idx="13"/>
          </p:nvPr>
        </p:nvSpPr>
        <p:spPr/>
        <p:txBody>
          <a:bodyPr/>
          <a:lstStyle/>
          <a:p>
            <a:r>
              <a:rPr lang="en-US" dirty="0" smtClean="0"/>
              <a:t>Event 9: Enhancing Retention and Transfer (</a:t>
            </a:r>
            <a:r>
              <a:rPr lang="en-US" dirty="0" err="1" smtClean="0"/>
              <a:t>Gagné</a:t>
            </a:r>
            <a:r>
              <a:rPr lang="en-US" dirty="0" smtClean="0"/>
              <a:t>)</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2052" y="3807"/>
            <a:ext cx="2141982" cy="1255014"/>
          </a:xfrm>
          <a:prstGeom prst="rect">
            <a:avLst/>
          </a:prstGeom>
        </p:spPr>
      </p:pic>
    </p:spTree>
    <p:extLst>
      <p:ext uri="{BB962C8B-B14F-4D97-AF65-F5344CB8AC3E}">
        <p14:creationId xmlns:p14="http://schemas.microsoft.com/office/powerpoint/2010/main" val="11771038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Topic: wrap up (Week 14)</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68</a:t>
            </a:fld>
            <a:endParaRPr lang="en-US" dirty="0"/>
          </a:p>
        </p:txBody>
      </p:sp>
      <p:sp>
        <p:nvSpPr>
          <p:cNvPr id="9" name="Text Placeholder 8"/>
          <p:cNvSpPr>
            <a:spLocks noGrp="1"/>
          </p:cNvSpPr>
          <p:nvPr>
            <p:ph type="body" sz="quarter" idx="13"/>
          </p:nvPr>
        </p:nvSpPr>
        <p:spPr/>
        <p:txBody>
          <a:bodyPr/>
          <a:lstStyle/>
          <a:p>
            <a:r>
              <a:rPr lang="en-US" dirty="0" smtClean="0"/>
              <a:t>Event 1: Gaining Attention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0"/>
            <a:ext cx="1685441" cy="1348353"/>
          </a:xfrm>
          <a:prstGeom prst="rect">
            <a:avLst/>
          </a:prstGeom>
        </p:spPr>
      </p:pic>
      <p:sp>
        <p:nvSpPr>
          <p:cNvPr id="11" name="Content Placeholder 7"/>
          <p:cNvSpPr>
            <a:spLocks noGrp="1"/>
          </p:cNvSpPr>
          <p:nvPr>
            <p:ph idx="1"/>
          </p:nvPr>
        </p:nvSpPr>
        <p:spPr>
          <a:xfrm>
            <a:off x="2514600" y="1676400"/>
            <a:ext cx="5638800" cy="4449764"/>
          </a:xfrm>
        </p:spPr>
        <p:txBody>
          <a:bodyPr>
            <a:normAutofit fontScale="55000" lnSpcReduction="20000"/>
          </a:bodyPr>
          <a:lstStyle/>
          <a:p>
            <a:r>
              <a:rPr lang="en-US" dirty="0"/>
              <a:t>Farewell Message (Delivered in both text and video formats)</a:t>
            </a:r>
          </a:p>
          <a:p>
            <a:pPr marL="274320" lvl="1" indent="0">
              <a:buNone/>
            </a:pPr>
            <a:r>
              <a:rPr lang="en-US" dirty="0" smtClean="0"/>
              <a:t>  [Discussion </a:t>
            </a:r>
            <a:r>
              <a:rPr lang="en-US" dirty="0"/>
              <a:t>forum debrief for the previous week will be in the video </a:t>
            </a:r>
            <a:r>
              <a:rPr lang="en-US" dirty="0" smtClean="0"/>
              <a:t>only] </a:t>
            </a:r>
            <a:endParaRPr lang="en-US" dirty="0"/>
          </a:p>
          <a:p>
            <a:pPr marL="334963" lvl="1" indent="0">
              <a:buNone/>
            </a:pPr>
            <a:r>
              <a:rPr lang="en-US" dirty="0"/>
              <a:t>Thank you for taking the journey </a:t>
            </a:r>
            <a:r>
              <a:rPr lang="en-US" i="1" dirty="0"/>
              <a:t>Action Planning for the 12 Dimensions of Your Successful Food Service Business</a:t>
            </a:r>
            <a:r>
              <a:rPr lang="en-US" dirty="0"/>
              <a:t>.</a:t>
            </a:r>
          </a:p>
          <a:p>
            <a:pPr marL="334963" lvl="1" indent="0">
              <a:buNone/>
            </a:pPr>
            <a:r>
              <a:rPr lang="en-US" dirty="0"/>
              <a:t>It’s been an action-packed 14 weeks exploration of managerial concepts that are central to the success of your food business.  We’ll finish our journey together talking about  elevator </a:t>
            </a:r>
            <a:r>
              <a:rPr lang="en-US" dirty="0" smtClean="0"/>
              <a:t>speeches.</a:t>
            </a:r>
            <a:endParaRPr lang="en-US" dirty="0"/>
          </a:p>
          <a:p>
            <a:pPr marL="334963" lvl="1" indent="0">
              <a:buNone/>
            </a:pPr>
            <a:endParaRPr lang="en-US" dirty="0"/>
          </a:p>
          <a:p>
            <a:pPr marL="334963" lvl="1" indent="0">
              <a:buNone/>
            </a:pPr>
            <a:r>
              <a:rPr lang="en-US" dirty="0"/>
              <a:t>What you should do this week:</a:t>
            </a:r>
          </a:p>
          <a:p>
            <a:pPr marL="334963" lvl="1" indent="0">
              <a:buNone/>
            </a:pPr>
            <a:r>
              <a:rPr lang="en-US" dirty="0"/>
              <a:t>	Take the quiz on last week’s topic</a:t>
            </a:r>
            <a:endParaRPr lang="en-US" dirty="0">
              <a:solidFill>
                <a:srgbClr val="FF0000"/>
              </a:solidFill>
            </a:endParaRPr>
          </a:p>
          <a:p>
            <a:pPr marL="334963" lvl="1" indent="0">
              <a:buNone/>
            </a:pPr>
            <a:r>
              <a:rPr lang="en-US" dirty="0"/>
              <a:t>	Read and watch </a:t>
            </a:r>
            <a:r>
              <a:rPr lang="en-US" i="1" dirty="0"/>
              <a:t>6 Tips for Perfecting Your Elevator Pitch</a:t>
            </a:r>
          </a:p>
          <a:p>
            <a:pPr marL="334963" lvl="1" indent="0">
              <a:buNone/>
            </a:pPr>
            <a:r>
              <a:rPr lang="en-US" i="1" dirty="0"/>
              <a:t>	</a:t>
            </a:r>
            <a:r>
              <a:rPr lang="en-US" dirty="0"/>
              <a:t>Post your elevator speech and give feedback on your classmate’s posts</a:t>
            </a:r>
          </a:p>
          <a:p>
            <a:pPr marL="334963" lvl="1" indent="0">
              <a:buNone/>
            </a:pPr>
            <a:r>
              <a:rPr lang="en-US" dirty="0"/>
              <a:t>	Review the Food Business 101 Community page</a:t>
            </a:r>
          </a:p>
          <a:p>
            <a:pPr marL="334963" lvl="1" indent="0">
              <a:buNone/>
            </a:pPr>
            <a:endParaRPr lang="en-US" dirty="0"/>
          </a:p>
          <a:p>
            <a:pPr marL="334963" lvl="1" indent="0">
              <a:buNone/>
            </a:pPr>
            <a:r>
              <a:rPr lang="en-US" dirty="0"/>
              <a:t>What you should expect by the end of this week:</a:t>
            </a:r>
          </a:p>
          <a:p>
            <a:pPr marL="334963" lvl="1" indent="0">
              <a:buNone/>
            </a:pPr>
            <a:r>
              <a:rPr lang="en-US" dirty="0"/>
              <a:t>	Grade/feedback on your action plan</a:t>
            </a:r>
            <a:endParaRPr lang="en-US" dirty="0">
              <a:solidFill>
                <a:srgbClr val="FF0000"/>
              </a:solidFill>
            </a:endParaRPr>
          </a:p>
          <a:p>
            <a:pPr marL="334963" lvl="1" indent="0">
              <a:buNone/>
            </a:pPr>
            <a:r>
              <a:rPr lang="en-US" dirty="0"/>
              <a:t>	You r final grade/badge via email</a:t>
            </a:r>
          </a:p>
          <a:p>
            <a:pPr marL="334963" lvl="1" indent="0">
              <a:buNone/>
            </a:pPr>
            <a:endParaRPr lang="en-US" dirty="0"/>
          </a:p>
          <a:p>
            <a:pPr marL="334963" lvl="1" indent="0">
              <a:buNone/>
            </a:pPr>
            <a:r>
              <a:rPr lang="en-US" dirty="0"/>
              <a:t>If you want to keep in touch with your classmates, post your social media information in the Keep in Touch </a:t>
            </a:r>
            <a:r>
              <a:rPr lang="en-US" dirty="0" smtClean="0"/>
              <a:t>discussion forum </a:t>
            </a:r>
            <a:r>
              <a:rPr lang="en-US" dirty="0"/>
              <a:t>in this week’s topic. </a:t>
            </a:r>
          </a:p>
          <a:p>
            <a:pPr marL="334963" lvl="1" indent="0">
              <a:buNone/>
            </a:pPr>
            <a:endParaRPr lang="en-US" dirty="0"/>
          </a:p>
          <a:p>
            <a:pPr marL="334963" lvl="1" indent="0">
              <a:buNone/>
            </a:pPr>
            <a:r>
              <a:rPr lang="en-US" dirty="0"/>
              <a:t>Thank you for taking this journey!</a:t>
            </a:r>
          </a:p>
          <a:p>
            <a:pPr marL="334963" lvl="1" indent="0">
              <a:buNone/>
            </a:pPr>
            <a:r>
              <a:rPr lang="en-US" dirty="0"/>
              <a:t>Joanne Deitsch | </a:t>
            </a:r>
            <a:r>
              <a:rPr lang="en-US" dirty="0" smtClean="0">
                <a:solidFill>
                  <a:srgbClr val="FF0000"/>
                </a:solidFill>
              </a:rPr>
              <a:t>joanne@foodbusiness101.com</a:t>
            </a:r>
            <a:endParaRPr lang="en-US"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52600"/>
            <a:ext cx="2600960" cy="1950720"/>
          </a:xfrm>
          <a:prstGeom prst="rect">
            <a:avLst/>
          </a:prstGeom>
        </p:spPr>
      </p:pic>
    </p:spTree>
    <p:extLst>
      <p:ext uri="{BB962C8B-B14F-4D97-AF65-F5344CB8AC3E}">
        <p14:creationId xmlns:p14="http://schemas.microsoft.com/office/powerpoint/2010/main" val="24532630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a:t>
            </a:r>
            <a:r>
              <a:rPr lang="en-US" dirty="0" smtClean="0"/>
              <a:t>Wrap up </a:t>
            </a:r>
            <a:r>
              <a:rPr lang="en-US" dirty="0"/>
              <a:t>(Week </a:t>
            </a:r>
            <a:r>
              <a:rPr lang="en-US" dirty="0" smtClean="0"/>
              <a:t>14)</a:t>
            </a:r>
            <a:endParaRPr lang="en-US" dirty="0"/>
          </a:p>
        </p:txBody>
      </p:sp>
      <p:sp>
        <p:nvSpPr>
          <p:cNvPr id="8" name="Content Placeholder 7"/>
          <p:cNvSpPr>
            <a:spLocks noGrp="1"/>
          </p:cNvSpPr>
          <p:nvPr>
            <p:ph idx="1"/>
          </p:nvPr>
        </p:nvSpPr>
        <p:spPr/>
        <p:txBody>
          <a:bodyPr/>
          <a:lstStyle/>
          <a:p>
            <a:r>
              <a:rPr lang="en-US" dirty="0"/>
              <a:t>The </a:t>
            </a:r>
            <a:r>
              <a:rPr lang="en-US" dirty="0" smtClean="0"/>
              <a:t>wrap up </a:t>
            </a:r>
            <a:r>
              <a:rPr lang="en-US" dirty="0"/>
              <a:t>topic is ungraded and does not pertain to any learning objectives</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69</a:t>
            </a:fld>
            <a:endParaRPr lang="en-US" dirty="0"/>
          </a:p>
        </p:txBody>
      </p:sp>
      <p:sp>
        <p:nvSpPr>
          <p:cNvPr id="9" name="Text Placeholder 8"/>
          <p:cNvSpPr>
            <a:spLocks noGrp="1"/>
          </p:cNvSpPr>
          <p:nvPr>
            <p:ph type="body" sz="quarter" idx="13"/>
          </p:nvPr>
        </p:nvSpPr>
        <p:spPr/>
        <p:txBody>
          <a:bodyPr/>
          <a:lstStyle/>
          <a:p>
            <a:r>
              <a:rPr lang="en-US" dirty="0" smtClean="0"/>
              <a:t>Event </a:t>
            </a:r>
            <a:r>
              <a:rPr lang="en-US" dirty="0"/>
              <a:t>2</a:t>
            </a:r>
            <a:r>
              <a:rPr lang="en-US" dirty="0" smtClean="0"/>
              <a:t>: Informing Learner of Objective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441" y="0"/>
            <a:ext cx="1828800" cy="1371600"/>
          </a:xfrm>
          <a:prstGeom prst="rect">
            <a:avLst/>
          </a:prstGeom>
        </p:spPr>
      </p:pic>
    </p:spTree>
    <p:extLst>
      <p:ext uri="{BB962C8B-B14F-4D97-AF65-F5344CB8AC3E}">
        <p14:creationId xmlns:p14="http://schemas.microsoft.com/office/powerpoint/2010/main" val="3928849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Couse Basics</a:t>
            </a:r>
            <a:endParaRPr lang="en-US" dirty="0"/>
          </a:p>
        </p:txBody>
      </p:sp>
      <p:sp>
        <p:nvSpPr>
          <p:cNvPr id="3" name="Content Placeholder 2"/>
          <p:cNvSpPr>
            <a:spLocks noGrp="1"/>
          </p:cNvSpPr>
          <p:nvPr>
            <p:ph idx="1"/>
          </p:nvPr>
        </p:nvSpPr>
        <p:spPr>
          <a:xfrm>
            <a:off x="457200" y="1752600"/>
            <a:ext cx="3810000" cy="3992564"/>
          </a:xfrm>
        </p:spPr>
        <p:txBody>
          <a:bodyPr>
            <a:normAutofit/>
          </a:bodyPr>
          <a:lstStyle/>
          <a:p>
            <a:pPr marL="457200" lvl="0" indent="-457200">
              <a:buFont typeface="+mj-lt"/>
              <a:buAutoNum type="arabicPeriod"/>
            </a:pPr>
            <a:r>
              <a:rPr lang="en-US" dirty="0" smtClean="0"/>
              <a:t>Welcome</a:t>
            </a:r>
          </a:p>
          <a:p>
            <a:pPr marL="457200" lvl="0" indent="-457200">
              <a:buFont typeface="+mj-lt"/>
              <a:buAutoNum type="arabicPeriod"/>
            </a:pPr>
            <a:r>
              <a:rPr lang="en-US" dirty="0" smtClean="0"/>
              <a:t>Leadership Team</a:t>
            </a:r>
          </a:p>
          <a:p>
            <a:pPr marL="457200" lvl="0" indent="-457200">
              <a:buFont typeface="+mj-lt"/>
              <a:buAutoNum type="arabicPeriod"/>
            </a:pPr>
            <a:r>
              <a:rPr lang="en-US" dirty="0" smtClean="0"/>
              <a:t>Team Dynamics</a:t>
            </a:r>
          </a:p>
          <a:p>
            <a:pPr marL="457200" lvl="0" indent="-457200">
              <a:buFont typeface="+mj-lt"/>
              <a:buAutoNum type="arabicPeriod"/>
            </a:pPr>
            <a:r>
              <a:rPr lang="en-US" dirty="0" smtClean="0"/>
              <a:t>Management</a:t>
            </a:r>
          </a:p>
          <a:p>
            <a:pPr marL="457200" lvl="0" indent="-457200">
              <a:buFont typeface="+mj-lt"/>
              <a:buAutoNum type="arabicPeriod"/>
            </a:pPr>
            <a:r>
              <a:rPr lang="en-US" dirty="0" smtClean="0"/>
              <a:t>Staff</a:t>
            </a:r>
          </a:p>
          <a:p>
            <a:pPr marL="457200" lvl="0" indent="-457200">
              <a:buFont typeface="+mj-lt"/>
              <a:buAutoNum type="arabicPeriod"/>
            </a:pPr>
            <a:r>
              <a:rPr lang="en-US" dirty="0" smtClean="0"/>
              <a:t>Systems</a:t>
            </a:r>
          </a:p>
          <a:p>
            <a:pPr marL="457200" lvl="0" indent="-457200">
              <a:buFont typeface="+mj-lt"/>
              <a:buAutoNum type="arabicPeriod"/>
            </a:pPr>
            <a:r>
              <a:rPr lang="en-US" dirty="0" smtClean="0"/>
              <a:t>Financing/Cash Flow</a:t>
            </a:r>
            <a:endParaRPr lang="en-US" dirty="0"/>
          </a:p>
          <a:p>
            <a:pPr marL="0" indent="0">
              <a:buNone/>
            </a:pPr>
            <a:endParaRPr lang="en-US" dirty="0" smtClean="0"/>
          </a:p>
          <a:p>
            <a:pPr lvl="1"/>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t>Course Topics in Week Order</a:t>
            </a:r>
            <a:endParaRPr lang="en-US" dirty="0"/>
          </a:p>
        </p:txBody>
      </p:sp>
      <p:sp>
        <p:nvSpPr>
          <p:cNvPr id="6" name="Slide Number Placeholder 5"/>
          <p:cNvSpPr>
            <a:spLocks noGrp="1"/>
          </p:cNvSpPr>
          <p:nvPr>
            <p:ph type="sldNum" sz="quarter" idx="12"/>
          </p:nvPr>
        </p:nvSpPr>
        <p:spPr/>
        <p:txBody>
          <a:bodyPr/>
          <a:lstStyle/>
          <a:p>
            <a:fld id="{54D5B694-C605-47C0-B0DF-77BE247353EB}" type="slidenum">
              <a:rPr lang="en-US" smtClean="0"/>
              <a:t>7</a:t>
            </a:fld>
            <a:endParaRPr lang="en-US" dirty="0"/>
          </a:p>
        </p:txBody>
      </p:sp>
      <p:sp>
        <p:nvSpPr>
          <p:cNvPr id="7" name="Content Placeholder 2"/>
          <p:cNvSpPr txBox="1">
            <a:spLocks/>
          </p:cNvSpPr>
          <p:nvPr/>
        </p:nvSpPr>
        <p:spPr>
          <a:xfrm>
            <a:off x="4572000" y="1752600"/>
            <a:ext cx="3810000" cy="39925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Clr>
                <a:schemeClr val="tx2"/>
              </a:buClr>
              <a:buFont typeface="Arial" panose="020B0604020202020204" pitchFamily="34" charset="0"/>
              <a:buChar char="•"/>
              <a:defRPr sz="24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mj-lt"/>
              <a:buAutoNum type="arabicPeriod" startAt="8"/>
            </a:pPr>
            <a:r>
              <a:rPr lang="en-US" dirty="0" smtClean="0"/>
              <a:t>Marketing</a:t>
            </a:r>
          </a:p>
          <a:p>
            <a:pPr marL="457200" indent="-457200">
              <a:buFont typeface="+mj-lt"/>
              <a:buAutoNum type="arabicPeriod" startAt="8"/>
            </a:pPr>
            <a:r>
              <a:rPr lang="en-US" dirty="0" smtClean="0"/>
              <a:t>Menu</a:t>
            </a:r>
          </a:p>
          <a:p>
            <a:pPr marL="457200" indent="-457200">
              <a:buFont typeface="+mj-lt"/>
              <a:buAutoNum type="arabicPeriod" startAt="8"/>
            </a:pPr>
            <a:r>
              <a:rPr lang="en-US" dirty="0" smtClean="0"/>
              <a:t>Communications</a:t>
            </a:r>
          </a:p>
          <a:p>
            <a:pPr marL="457200" indent="-457200">
              <a:buFont typeface="+mj-lt"/>
              <a:buAutoNum type="arabicPeriod" startAt="8"/>
            </a:pPr>
            <a:r>
              <a:rPr lang="en-US" dirty="0" smtClean="0"/>
              <a:t>Equipment/Textiles</a:t>
            </a:r>
          </a:p>
          <a:p>
            <a:pPr marL="457200" indent="-457200">
              <a:buFont typeface="+mj-lt"/>
              <a:buAutoNum type="arabicPeriod" startAt="8"/>
            </a:pPr>
            <a:r>
              <a:rPr lang="en-US" dirty="0" smtClean="0"/>
              <a:t>Technology</a:t>
            </a:r>
          </a:p>
          <a:p>
            <a:pPr marL="457200" indent="-457200">
              <a:buFont typeface="+mj-lt"/>
              <a:buAutoNum type="arabicPeriod" startAt="8"/>
            </a:pPr>
            <a:r>
              <a:rPr lang="en-US" dirty="0" smtClean="0"/>
              <a:t>Planning</a:t>
            </a:r>
          </a:p>
          <a:p>
            <a:pPr marL="457200" indent="-457200">
              <a:buFont typeface="+mj-lt"/>
              <a:buAutoNum type="arabicPeriod" startAt="8"/>
            </a:pPr>
            <a:r>
              <a:rPr lang="en-US" dirty="0" smtClean="0"/>
              <a:t>Wrap Up</a:t>
            </a:r>
          </a:p>
          <a:p>
            <a:pPr marL="0" indent="0">
              <a:buFont typeface="Arial" panose="020B0604020202020204" pitchFamily="34" charse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31235781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lstStyle/>
          <a:p>
            <a:r>
              <a:rPr lang="en-US" dirty="0"/>
              <a:t>This is the wrap up week ending the </a:t>
            </a:r>
            <a:r>
              <a:rPr lang="en-US" dirty="0" smtClean="0"/>
              <a:t>course</a:t>
            </a:r>
          </a:p>
          <a:p>
            <a:r>
              <a:rPr lang="en-US" dirty="0"/>
              <a:t>All </a:t>
            </a:r>
            <a:r>
              <a:rPr lang="en-US" dirty="0" smtClean="0"/>
              <a:t>recall strategies </a:t>
            </a:r>
            <a:r>
              <a:rPr lang="en-US" dirty="0"/>
              <a:t>have already been </a:t>
            </a:r>
            <a:r>
              <a:rPr lang="en-US" dirty="0" smtClean="0"/>
              <a:t>applied</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70</a:t>
            </a:fld>
            <a:endParaRPr lang="en-US" dirty="0"/>
          </a:p>
        </p:txBody>
      </p:sp>
      <p:sp>
        <p:nvSpPr>
          <p:cNvPr id="9" name="Text Placeholder 8"/>
          <p:cNvSpPr>
            <a:spLocks noGrp="1"/>
          </p:cNvSpPr>
          <p:nvPr>
            <p:ph type="body" sz="quarter" idx="13"/>
          </p:nvPr>
        </p:nvSpPr>
        <p:spPr/>
        <p:txBody>
          <a:bodyPr/>
          <a:lstStyle/>
          <a:p>
            <a:r>
              <a:rPr lang="en-US" sz="2200" dirty="0" smtClean="0"/>
              <a:t>Event 3: Stimulating Recall of Previous Learning (</a:t>
            </a:r>
            <a:r>
              <a:rPr lang="en-US" sz="2200" dirty="0" err="1" smtClean="0"/>
              <a:t>Gagné</a:t>
            </a:r>
            <a:r>
              <a:rPr lang="en-US" sz="2200" dirty="0" smtClean="0"/>
              <a:t>)</a:t>
            </a:r>
            <a:endParaRPr lang="en-US" sz="22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263" y="0"/>
            <a:ext cx="1729353" cy="1296677"/>
          </a:xfrm>
          <a:prstGeom prst="rect">
            <a:avLst/>
          </a:prstGeom>
        </p:spPr>
      </p:pic>
    </p:spTree>
    <p:extLst>
      <p:ext uri="{BB962C8B-B14F-4D97-AF65-F5344CB8AC3E}">
        <p14:creationId xmlns:p14="http://schemas.microsoft.com/office/powerpoint/2010/main" val="17213367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lstStyle/>
          <a:p>
            <a:r>
              <a:rPr lang="en-US" dirty="0" smtClean="0"/>
              <a:t>Read and Watch </a:t>
            </a:r>
            <a:r>
              <a:rPr lang="en-US" i="1" dirty="0"/>
              <a:t>6 Tips for Perfecting Your Elevator Pitch</a:t>
            </a:r>
            <a:r>
              <a:rPr lang="en-US" dirty="0"/>
              <a:t> </a:t>
            </a:r>
            <a:endParaRPr lang="en-US" dirty="0" smtClean="0"/>
          </a:p>
          <a:p>
            <a:pPr lvl="1"/>
            <a:r>
              <a:rPr lang="en-US" dirty="0" smtClean="0">
                <a:hlinkClick r:id="rId2"/>
              </a:rPr>
              <a:t>http</a:t>
            </a:r>
            <a:r>
              <a:rPr lang="en-US" dirty="0">
                <a:hlinkClick r:id="rId2"/>
              </a:rPr>
              <a:t>://</a:t>
            </a:r>
            <a:r>
              <a:rPr lang="en-US" dirty="0" smtClean="0">
                <a:hlinkClick r:id="rId2"/>
              </a:rPr>
              <a:t>www.entrepreneur.com/article/228070</a:t>
            </a:r>
            <a:r>
              <a:rPr lang="en-US" dirty="0" smtClean="0"/>
              <a:t> </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71</a:t>
            </a:fld>
            <a:endParaRPr lang="en-US" dirty="0"/>
          </a:p>
        </p:txBody>
      </p:sp>
      <p:sp>
        <p:nvSpPr>
          <p:cNvPr id="9" name="Text Placeholder 8"/>
          <p:cNvSpPr>
            <a:spLocks noGrp="1"/>
          </p:cNvSpPr>
          <p:nvPr>
            <p:ph type="body" sz="quarter" idx="13"/>
          </p:nvPr>
        </p:nvSpPr>
        <p:spPr/>
        <p:txBody>
          <a:bodyPr/>
          <a:lstStyle/>
          <a:p>
            <a:r>
              <a:rPr lang="en-US" dirty="0" smtClean="0"/>
              <a:t>Event 4: Presenting the Stimulus (</a:t>
            </a:r>
            <a:r>
              <a:rPr lang="en-US" dirty="0" err="1" smtClean="0"/>
              <a:t>Gagné</a:t>
            </a:r>
            <a:r>
              <a:rPr lang="en-US" dirty="0" smtClean="0"/>
              <a:t>)</a:t>
            </a:r>
            <a:endParaRPr lang="en-US" dirty="0"/>
          </a:p>
        </p:txBody>
      </p:sp>
      <p:grpSp>
        <p:nvGrpSpPr>
          <p:cNvPr id="10" name="Group 9"/>
          <p:cNvGrpSpPr/>
          <p:nvPr/>
        </p:nvGrpSpPr>
        <p:grpSpPr>
          <a:xfrm>
            <a:off x="6705600" y="0"/>
            <a:ext cx="2133600" cy="1464450"/>
            <a:chOff x="6705600" y="0"/>
            <a:chExt cx="2133600" cy="146445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0"/>
              <a:ext cx="2133600" cy="146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972300" y="409060"/>
              <a:ext cx="1600200" cy="646331"/>
            </a:xfrm>
            <a:prstGeom prst="rect">
              <a:avLst/>
            </a:prstGeom>
            <a:noFill/>
          </p:spPr>
          <p:txBody>
            <a:bodyPr wrap="square" rtlCol="0">
              <a:spAutoFit/>
            </a:bodyPr>
            <a:lstStyle/>
            <a:p>
              <a:r>
                <a:rPr lang="en-US" sz="3600" dirty="0" smtClean="0">
                  <a:solidFill>
                    <a:schemeClr val="bg1"/>
                  </a:solidFill>
                  <a:latin typeface="Brush Script MT" panose="03060802040406070304" pitchFamily="66" charset="0"/>
                </a:rPr>
                <a:t>Stimulus</a:t>
              </a:r>
              <a:endParaRPr lang="en-US" sz="3600" dirty="0">
                <a:solidFill>
                  <a:schemeClr val="bg1"/>
                </a:solidFill>
                <a:latin typeface="Brush Script MT" panose="03060802040406070304" pitchFamily="66" charset="0"/>
              </a:endParaRPr>
            </a:p>
          </p:txBody>
        </p:sp>
      </p:grpSp>
    </p:spTree>
    <p:extLst>
      <p:ext uri="{BB962C8B-B14F-4D97-AF65-F5344CB8AC3E}">
        <p14:creationId xmlns:p14="http://schemas.microsoft.com/office/powerpoint/2010/main" val="38911306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lstStyle/>
          <a:p>
            <a:r>
              <a:rPr lang="en-US" dirty="0"/>
              <a:t>This is the wrap up week ending the course</a:t>
            </a:r>
          </a:p>
          <a:p>
            <a:r>
              <a:rPr lang="en-US" dirty="0"/>
              <a:t>All </a:t>
            </a:r>
            <a:r>
              <a:rPr lang="en-US" dirty="0" smtClean="0"/>
              <a:t>learning guidance has already </a:t>
            </a:r>
            <a:r>
              <a:rPr lang="en-US" dirty="0"/>
              <a:t>been </a:t>
            </a:r>
            <a:r>
              <a:rPr lang="en-US" dirty="0" smtClean="0"/>
              <a:t>provided</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72</a:t>
            </a:fld>
            <a:endParaRPr lang="en-US" dirty="0"/>
          </a:p>
        </p:txBody>
      </p:sp>
      <p:sp>
        <p:nvSpPr>
          <p:cNvPr id="9" name="Text Placeholder 8"/>
          <p:cNvSpPr>
            <a:spLocks noGrp="1"/>
          </p:cNvSpPr>
          <p:nvPr>
            <p:ph type="body" sz="quarter" idx="13"/>
          </p:nvPr>
        </p:nvSpPr>
        <p:spPr/>
        <p:txBody>
          <a:bodyPr/>
          <a:lstStyle/>
          <a:p>
            <a:r>
              <a:rPr lang="en-US" dirty="0" smtClean="0"/>
              <a:t>Event 5: Providing Learning Guidance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0"/>
            <a:ext cx="1609241" cy="1351309"/>
          </a:xfrm>
          <a:prstGeom prst="rect">
            <a:avLst/>
          </a:prstGeom>
        </p:spPr>
      </p:pic>
    </p:spTree>
    <p:extLst>
      <p:ext uri="{BB962C8B-B14F-4D97-AF65-F5344CB8AC3E}">
        <p14:creationId xmlns:p14="http://schemas.microsoft.com/office/powerpoint/2010/main" val="36896620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normAutofit/>
          </a:bodyPr>
          <a:lstStyle/>
          <a:p>
            <a:r>
              <a:rPr lang="en-US" dirty="0" smtClean="0"/>
              <a:t>Write Elevator Speech</a:t>
            </a:r>
          </a:p>
          <a:p>
            <a:pPr lvl="1"/>
            <a:r>
              <a:rPr lang="en-US" dirty="0" smtClean="0"/>
              <a:t>Discussion Forum via Moodle Classroom</a:t>
            </a:r>
          </a:p>
          <a:p>
            <a:pPr lvl="1"/>
            <a:r>
              <a:rPr lang="en-US" dirty="0"/>
              <a:t>Post your elevator speech and give feedback on your classmates’ </a:t>
            </a:r>
            <a:r>
              <a:rPr lang="en-US" dirty="0" smtClean="0"/>
              <a:t>posts.</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73</a:t>
            </a:fld>
            <a:endParaRPr lang="en-US" dirty="0"/>
          </a:p>
        </p:txBody>
      </p:sp>
      <p:sp>
        <p:nvSpPr>
          <p:cNvPr id="9" name="Text Placeholder 8"/>
          <p:cNvSpPr>
            <a:spLocks noGrp="1"/>
          </p:cNvSpPr>
          <p:nvPr>
            <p:ph type="body" sz="quarter" idx="13"/>
          </p:nvPr>
        </p:nvSpPr>
        <p:spPr/>
        <p:txBody>
          <a:bodyPr/>
          <a:lstStyle/>
          <a:p>
            <a:r>
              <a:rPr lang="en-US" dirty="0" smtClean="0"/>
              <a:t>Event 6: Eliciting Performance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9" y="0"/>
            <a:ext cx="1761641" cy="1322264"/>
          </a:xfrm>
          <a:prstGeom prst="rect">
            <a:avLst/>
          </a:prstGeom>
        </p:spPr>
      </p:pic>
    </p:spTree>
    <p:extLst>
      <p:ext uri="{BB962C8B-B14F-4D97-AF65-F5344CB8AC3E}">
        <p14:creationId xmlns:p14="http://schemas.microsoft.com/office/powerpoint/2010/main" val="34768149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lstStyle/>
          <a:p>
            <a:r>
              <a:rPr lang="en-US" dirty="0" smtClean="0"/>
              <a:t>Write </a:t>
            </a:r>
            <a:r>
              <a:rPr lang="en-US" dirty="0"/>
              <a:t>Elevator </a:t>
            </a:r>
            <a:r>
              <a:rPr lang="en-US" dirty="0" smtClean="0"/>
              <a:t>Speech Discussion Forum</a:t>
            </a:r>
          </a:p>
          <a:p>
            <a:pPr lvl="1"/>
            <a:r>
              <a:rPr lang="en-US" dirty="0" smtClean="0"/>
              <a:t>Post feedback in the threads</a:t>
            </a:r>
          </a:p>
          <a:p>
            <a:endParaRPr lang="en-US" dirty="0"/>
          </a:p>
          <a:p>
            <a:endParaRPr lang="en-US" dirty="0">
              <a:solidFill>
                <a:srgbClr val="FF0000"/>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74</a:t>
            </a:fld>
            <a:endParaRPr lang="en-US" dirty="0"/>
          </a:p>
        </p:txBody>
      </p:sp>
      <p:sp>
        <p:nvSpPr>
          <p:cNvPr id="9" name="Text Placeholder 8"/>
          <p:cNvSpPr>
            <a:spLocks noGrp="1"/>
          </p:cNvSpPr>
          <p:nvPr>
            <p:ph type="body" sz="quarter" idx="13"/>
          </p:nvPr>
        </p:nvSpPr>
        <p:spPr/>
        <p:txBody>
          <a:bodyPr/>
          <a:lstStyle/>
          <a:p>
            <a:r>
              <a:rPr lang="en-US" dirty="0" smtClean="0"/>
              <a:t>Event 7: Providing Feedback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0"/>
            <a:ext cx="1127502" cy="1273839"/>
          </a:xfrm>
          <a:prstGeom prst="rect">
            <a:avLst/>
          </a:prstGeom>
        </p:spPr>
      </p:pic>
    </p:spTree>
    <p:extLst>
      <p:ext uri="{BB962C8B-B14F-4D97-AF65-F5344CB8AC3E}">
        <p14:creationId xmlns:p14="http://schemas.microsoft.com/office/powerpoint/2010/main" val="32979695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75</a:t>
            </a:fld>
            <a:endParaRPr lang="en-US" dirty="0"/>
          </a:p>
        </p:txBody>
      </p:sp>
      <p:sp>
        <p:nvSpPr>
          <p:cNvPr id="9" name="Text Placeholder 8"/>
          <p:cNvSpPr>
            <a:spLocks noGrp="1"/>
          </p:cNvSpPr>
          <p:nvPr>
            <p:ph type="body" sz="quarter" idx="13"/>
          </p:nvPr>
        </p:nvSpPr>
        <p:spPr/>
        <p:txBody>
          <a:bodyPr/>
          <a:lstStyle/>
          <a:p>
            <a:r>
              <a:rPr lang="en-US" dirty="0" smtClean="0"/>
              <a:t>Event 8: Assessing Performance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26" y="-11624"/>
            <a:ext cx="919534" cy="1383223"/>
          </a:xfrm>
          <a:prstGeom prst="rect">
            <a:avLst/>
          </a:prstGeom>
        </p:spPr>
      </p:pic>
      <p:sp>
        <p:nvSpPr>
          <p:cNvPr id="11" name="Content Placeholder 7"/>
          <p:cNvSpPr>
            <a:spLocks noGrp="1"/>
          </p:cNvSpPr>
          <p:nvPr>
            <p:ph idx="1"/>
          </p:nvPr>
        </p:nvSpPr>
        <p:spPr>
          <a:xfrm>
            <a:off x="457200" y="1676400"/>
            <a:ext cx="7696200" cy="4449764"/>
          </a:xfrm>
        </p:spPr>
        <p:txBody>
          <a:bodyPr/>
          <a:lstStyle/>
          <a:p>
            <a:r>
              <a:rPr lang="en-US" dirty="0" smtClean="0"/>
              <a:t>The Planning Pre-Assessment </a:t>
            </a:r>
            <a:r>
              <a:rPr lang="en-US" dirty="0" smtClean="0"/>
              <a:t>[Topic Test] is </a:t>
            </a:r>
            <a:r>
              <a:rPr lang="en-US" dirty="0" smtClean="0"/>
              <a:t>repeated</a:t>
            </a:r>
          </a:p>
          <a:p>
            <a:pPr lvl="1"/>
            <a:r>
              <a:rPr lang="en-US" dirty="0" smtClean="0"/>
              <a:t>Accommodates learners who did not take or failed the pre-assessment</a:t>
            </a:r>
          </a:p>
          <a:p>
            <a:pPr lvl="1"/>
            <a:r>
              <a:rPr lang="en-US" dirty="0" smtClean="0"/>
              <a:t>The questions are presented in a different order than the pre-assessment</a:t>
            </a:r>
          </a:p>
          <a:p>
            <a:pPr lvl="1"/>
            <a:r>
              <a:rPr lang="en-US" dirty="0"/>
              <a:t>Grades are automatically posted in the Moodle </a:t>
            </a:r>
            <a:r>
              <a:rPr lang="en-US" dirty="0" smtClean="0"/>
              <a:t>Classroom</a:t>
            </a:r>
          </a:p>
          <a:p>
            <a:pPr lvl="1"/>
            <a:endParaRPr lang="en-US" dirty="0" smtClean="0"/>
          </a:p>
          <a:p>
            <a:pPr lvl="1"/>
            <a:endParaRPr lang="en-US" dirty="0"/>
          </a:p>
        </p:txBody>
      </p:sp>
    </p:spTree>
    <p:extLst>
      <p:ext uri="{BB962C8B-B14F-4D97-AF65-F5344CB8AC3E}">
        <p14:creationId xmlns:p14="http://schemas.microsoft.com/office/powerpoint/2010/main" val="26048353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normAutofit/>
          </a:bodyPr>
          <a:lstStyle/>
          <a:p>
            <a:r>
              <a:rPr lang="en-US" dirty="0" smtClean="0"/>
              <a:t>Assess learner’s final discussion forums</a:t>
            </a:r>
          </a:p>
          <a:p>
            <a:pPr lvl="1"/>
            <a:r>
              <a:rPr lang="en-US" dirty="0" smtClean="0"/>
              <a:t>Award points based on the </a:t>
            </a:r>
            <a:r>
              <a:rPr lang="en-US" dirty="0">
                <a:hlinkClick r:id="rId2"/>
              </a:rPr>
              <a:t>Discussion Forum Rubric</a:t>
            </a:r>
            <a:endParaRPr lang="en-US" dirty="0"/>
          </a:p>
          <a:p>
            <a:pPr lvl="1"/>
            <a:r>
              <a:rPr lang="en-US" dirty="0" smtClean="0"/>
              <a:t>Post </a:t>
            </a:r>
            <a:r>
              <a:rPr lang="en-US" dirty="0" smtClean="0"/>
              <a:t>grade in Moodle classroom</a:t>
            </a:r>
            <a:r>
              <a:rPr lang="en-US" dirty="0"/>
              <a:t/>
            </a:r>
            <a:br>
              <a:rPr lang="en-US" dirty="0"/>
            </a:br>
            <a:endParaRPr lang="en-US" dirty="0" smtClean="0"/>
          </a:p>
          <a:p>
            <a:r>
              <a:rPr lang="en-US" dirty="0"/>
              <a:t>Assess learner’s final learning </a:t>
            </a:r>
            <a:r>
              <a:rPr lang="en-US" dirty="0" smtClean="0"/>
              <a:t>journal</a:t>
            </a:r>
            <a:endParaRPr lang="en-US" dirty="0"/>
          </a:p>
          <a:p>
            <a:pPr lvl="1"/>
            <a:r>
              <a:rPr lang="en-US" dirty="0"/>
              <a:t>Award points based on the </a:t>
            </a:r>
            <a:r>
              <a:rPr lang="en-US" dirty="0">
                <a:hlinkClick r:id="rId3"/>
              </a:rPr>
              <a:t>Learning Journal Rubric</a:t>
            </a:r>
            <a:endParaRPr lang="en-US" dirty="0"/>
          </a:p>
          <a:p>
            <a:pPr lvl="1"/>
            <a:r>
              <a:rPr lang="en-US" dirty="0" smtClean="0"/>
              <a:t>Post </a:t>
            </a:r>
            <a:r>
              <a:rPr lang="en-US" dirty="0"/>
              <a:t>grade in Moodle classroom</a:t>
            </a:r>
            <a:r>
              <a:rPr lang="en-US" dirty="0" smtClean="0">
                <a:solidFill>
                  <a:srgbClr val="FF0000"/>
                </a:solidFill>
              </a:rPr>
              <a:t/>
            </a:r>
            <a:br>
              <a:rPr lang="en-US" dirty="0" smtClean="0">
                <a:solidFill>
                  <a:srgbClr val="FF0000"/>
                </a:solidFill>
              </a:rPr>
            </a:br>
            <a:endParaRPr lang="en-US" dirty="0" smtClean="0">
              <a:solidFill>
                <a:srgbClr val="FF0000"/>
              </a:solidFill>
            </a:endParaRP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76</a:t>
            </a:fld>
            <a:endParaRPr lang="en-US" dirty="0"/>
          </a:p>
        </p:txBody>
      </p:sp>
      <p:sp>
        <p:nvSpPr>
          <p:cNvPr id="9" name="Text Placeholder 8"/>
          <p:cNvSpPr>
            <a:spLocks noGrp="1"/>
          </p:cNvSpPr>
          <p:nvPr>
            <p:ph type="body" sz="quarter" idx="13"/>
          </p:nvPr>
        </p:nvSpPr>
        <p:spPr/>
        <p:txBody>
          <a:bodyPr/>
          <a:lstStyle/>
          <a:p>
            <a:r>
              <a:rPr lang="en-US" dirty="0" smtClean="0"/>
              <a:t>Event 8: Assessing Performance (</a:t>
            </a:r>
            <a:r>
              <a:rPr lang="en-US" dirty="0" err="1" smtClean="0"/>
              <a:t>Gagné</a:t>
            </a:r>
            <a:r>
              <a:rPr lang="en-US" dirty="0" smtClean="0"/>
              <a:t>) [Continued]</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0626" y="-11624"/>
            <a:ext cx="919534" cy="1383223"/>
          </a:xfrm>
          <a:prstGeom prst="rect">
            <a:avLst/>
          </a:prstGeom>
        </p:spPr>
      </p:pic>
    </p:spTree>
    <p:extLst>
      <p:ext uri="{BB962C8B-B14F-4D97-AF65-F5344CB8AC3E}">
        <p14:creationId xmlns:p14="http://schemas.microsoft.com/office/powerpoint/2010/main" val="32873713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normAutofit/>
          </a:bodyPr>
          <a:lstStyle/>
          <a:p>
            <a:r>
              <a:rPr lang="en-US" dirty="0"/>
              <a:t>Assess learner’s action plans</a:t>
            </a:r>
          </a:p>
          <a:p>
            <a:pPr lvl="1"/>
            <a:r>
              <a:rPr lang="en-US" dirty="0"/>
              <a:t>Award points based on the </a:t>
            </a:r>
            <a:r>
              <a:rPr lang="en-US" dirty="0">
                <a:hlinkClick r:id="rId2"/>
              </a:rPr>
              <a:t>Action Plan Rubric</a:t>
            </a:r>
            <a:endParaRPr lang="en-US" dirty="0"/>
          </a:p>
          <a:p>
            <a:pPr lvl="1"/>
            <a:r>
              <a:rPr lang="en-US" dirty="0" smtClean="0"/>
              <a:t>Post </a:t>
            </a:r>
            <a:r>
              <a:rPr lang="en-US" dirty="0" smtClean="0"/>
              <a:t>grade </a:t>
            </a:r>
            <a:r>
              <a:rPr lang="en-US" dirty="0"/>
              <a:t>in Moodle </a:t>
            </a:r>
            <a:r>
              <a:rPr lang="en-US" dirty="0" smtClean="0"/>
              <a:t>classroom</a:t>
            </a:r>
            <a:r>
              <a:rPr lang="en-US" dirty="0"/>
              <a:t/>
            </a:r>
            <a:br>
              <a:rPr lang="en-US" dirty="0"/>
            </a:br>
            <a:endParaRPr lang="en-US" dirty="0" smtClean="0"/>
          </a:p>
          <a:p>
            <a:r>
              <a:rPr lang="en-US" dirty="0" smtClean="0"/>
              <a:t>Final grades</a:t>
            </a:r>
          </a:p>
          <a:p>
            <a:pPr lvl="1"/>
            <a:r>
              <a:rPr lang="en-US" dirty="0" smtClean="0"/>
              <a:t>Post final grades in Moodle classroom</a:t>
            </a:r>
          </a:p>
          <a:p>
            <a:pPr lvl="1"/>
            <a:r>
              <a:rPr lang="en-US" dirty="0" smtClean="0"/>
              <a:t>Email final grade/badge via email</a:t>
            </a:r>
            <a:r>
              <a:rPr lang="en-US" dirty="0" smtClean="0">
                <a:solidFill>
                  <a:srgbClr val="FF0000"/>
                </a:solidFill>
              </a:rPr>
              <a:t/>
            </a:r>
            <a:br>
              <a:rPr lang="en-US" dirty="0" smtClean="0">
                <a:solidFill>
                  <a:srgbClr val="FF0000"/>
                </a:solidFill>
              </a:rPr>
            </a:br>
            <a:endParaRPr lang="en-US" dirty="0" smtClean="0">
              <a:solidFill>
                <a:srgbClr val="FF0000"/>
              </a:solidFill>
            </a:endParaRP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77</a:t>
            </a:fld>
            <a:endParaRPr lang="en-US" dirty="0"/>
          </a:p>
        </p:txBody>
      </p:sp>
      <p:sp>
        <p:nvSpPr>
          <p:cNvPr id="9" name="Text Placeholder 8"/>
          <p:cNvSpPr>
            <a:spLocks noGrp="1"/>
          </p:cNvSpPr>
          <p:nvPr>
            <p:ph type="body" sz="quarter" idx="13"/>
          </p:nvPr>
        </p:nvSpPr>
        <p:spPr/>
        <p:txBody>
          <a:bodyPr/>
          <a:lstStyle/>
          <a:p>
            <a:r>
              <a:rPr lang="en-US" dirty="0" smtClean="0"/>
              <a:t>Event 8: Assessing Performance (</a:t>
            </a:r>
            <a:r>
              <a:rPr lang="en-US" dirty="0" err="1" smtClean="0"/>
              <a:t>Gagné</a:t>
            </a:r>
            <a:r>
              <a:rPr lang="en-US" dirty="0" smtClean="0"/>
              <a:t>) [Continued]</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0626" y="-11624"/>
            <a:ext cx="919534" cy="1383223"/>
          </a:xfrm>
          <a:prstGeom prst="rect">
            <a:avLst/>
          </a:prstGeom>
        </p:spPr>
      </p:pic>
    </p:spTree>
    <p:extLst>
      <p:ext uri="{BB962C8B-B14F-4D97-AF65-F5344CB8AC3E}">
        <p14:creationId xmlns:p14="http://schemas.microsoft.com/office/powerpoint/2010/main" val="31121025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Topic: Wrap up (Week 14)</a:t>
            </a:r>
          </a:p>
        </p:txBody>
      </p:sp>
      <p:sp>
        <p:nvSpPr>
          <p:cNvPr id="8" name="Content Placeholder 7"/>
          <p:cNvSpPr>
            <a:spLocks noGrp="1"/>
          </p:cNvSpPr>
          <p:nvPr>
            <p:ph idx="1"/>
          </p:nvPr>
        </p:nvSpPr>
        <p:spPr/>
        <p:txBody>
          <a:bodyPr/>
          <a:lstStyle/>
          <a:p>
            <a:r>
              <a:rPr lang="en-US" dirty="0"/>
              <a:t>This is the wrap up week ending the </a:t>
            </a:r>
            <a:r>
              <a:rPr lang="en-US" dirty="0" smtClean="0"/>
              <a:t>course</a:t>
            </a:r>
          </a:p>
          <a:p>
            <a:r>
              <a:rPr lang="en-US" dirty="0" smtClean="0"/>
              <a:t>All retention and transfer strategies have already been applied</a:t>
            </a:r>
            <a:endParaRPr lang="en-US" dirty="0"/>
          </a:p>
          <a:p>
            <a:endParaRPr lang="en-US" dirty="0">
              <a:solidFill>
                <a:srgbClr val="FF0000"/>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B694-C605-47C0-B0DF-77BE247353EB}" type="slidenum">
              <a:rPr lang="en-US" smtClean="0"/>
              <a:pPr/>
              <a:t>78</a:t>
            </a:fld>
            <a:endParaRPr lang="en-US" dirty="0"/>
          </a:p>
        </p:txBody>
      </p:sp>
      <p:sp>
        <p:nvSpPr>
          <p:cNvPr id="9" name="Text Placeholder 8"/>
          <p:cNvSpPr>
            <a:spLocks noGrp="1"/>
          </p:cNvSpPr>
          <p:nvPr>
            <p:ph type="body" sz="quarter" idx="13"/>
          </p:nvPr>
        </p:nvSpPr>
        <p:spPr/>
        <p:txBody>
          <a:bodyPr/>
          <a:lstStyle/>
          <a:p>
            <a:r>
              <a:rPr lang="en-US" dirty="0" smtClean="0"/>
              <a:t>Event 9: Enhancing Retention and Transfer (</a:t>
            </a:r>
            <a:r>
              <a:rPr lang="en-US" dirty="0" err="1" smtClean="0"/>
              <a:t>Gagné</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052" y="3807"/>
            <a:ext cx="2141982" cy="1255014"/>
          </a:xfrm>
          <a:prstGeom prst="rect">
            <a:avLst/>
          </a:prstGeom>
        </p:spPr>
      </p:pic>
    </p:spTree>
    <p:extLst>
      <p:ext uri="{BB962C8B-B14F-4D97-AF65-F5344CB8AC3E}">
        <p14:creationId xmlns:p14="http://schemas.microsoft.com/office/powerpoint/2010/main" val="1604039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D5B694-C605-47C0-B0DF-77BE247353EB}" type="slidenum">
              <a:rPr lang="en-US" smtClean="0"/>
              <a:pPr/>
              <a:t>79</a:t>
            </a:fld>
            <a:endParaRPr lang="en-US" dirty="0"/>
          </a:p>
        </p:txBody>
      </p:sp>
      <p:sp>
        <p:nvSpPr>
          <p:cNvPr id="7" name="Rectangle 6"/>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471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Home\AppData\Local\Temp\SNAGHTML3271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 y="1709225"/>
            <a:ext cx="8914287" cy="47480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Course Environment</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D5B694-C605-47C0-B0DF-77BE247353EB}" type="slidenum">
              <a:rPr lang="en-US" smtClean="0"/>
              <a:pPr/>
              <a:t>8</a:t>
            </a:fld>
            <a:endParaRPr lang="en-US" dirty="0"/>
          </a:p>
        </p:txBody>
      </p:sp>
      <p:sp>
        <p:nvSpPr>
          <p:cNvPr id="6" name="Text Placeholder 5"/>
          <p:cNvSpPr>
            <a:spLocks noGrp="1"/>
          </p:cNvSpPr>
          <p:nvPr>
            <p:ph type="body" sz="quarter" idx="13"/>
          </p:nvPr>
        </p:nvSpPr>
        <p:spPr/>
        <p:txBody>
          <a:bodyPr/>
          <a:lstStyle/>
          <a:p>
            <a:r>
              <a:rPr lang="en-US" dirty="0" smtClean="0"/>
              <a:t>Moodle Cloud</a:t>
            </a:r>
            <a:endParaRPr lang="en-US" dirty="0"/>
          </a:p>
        </p:txBody>
      </p:sp>
      <p:sp>
        <p:nvSpPr>
          <p:cNvPr id="7" name="Rounded Rectangular Callout 6"/>
          <p:cNvSpPr/>
          <p:nvPr/>
        </p:nvSpPr>
        <p:spPr>
          <a:xfrm>
            <a:off x="2133600" y="1453515"/>
            <a:ext cx="2612067" cy="613410"/>
          </a:xfrm>
          <a:prstGeom prst="wedgeRoundRectCallout">
            <a:avLst>
              <a:gd name="adj1" fmla="val -72773"/>
              <a:gd name="adj2" fmla="val 1525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Breadcrumbs</a:t>
            </a:r>
            <a:endParaRPr lang="en-US" dirty="0">
              <a:solidFill>
                <a:schemeClr val="tx1"/>
              </a:solidFill>
            </a:endParaRPr>
          </a:p>
        </p:txBody>
      </p:sp>
      <p:sp>
        <p:nvSpPr>
          <p:cNvPr id="9" name="Rounded Rectangular Callout 8"/>
          <p:cNvSpPr/>
          <p:nvPr/>
        </p:nvSpPr>
        <p:spPr>
          <a:xfrm>
            <a:off x="1773317" y="5066370"/>
            <a:ext cx="2612067" cy="493895"/>
          </a:xfrm>
          <a:prstGeom prst="wedgeRoundRectCallout">
            <a:avLst>
              <a:gd name="adj1" fmla="val -56145"/>
              <a:gd name="adj2" fmla="val -965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Navigation Bar</a:t>
            </a:r>
            <a:endParaRPr lang="en-US" dirty="0">
              <a:solidFill>
                <a:schemeClr val="tx1"/>
              </a:solidFill>
            </a:endParaRPr>
          </a:p>
        </p:txBody>
      </p:sp>
      <p:sp>
        <p:nvSpPr>
          <p:cNvPr id="10" name="Rounded Rectangular Callout 9"/>
          <p:cNvSpPr/>
          <p:nvPr/>
        </p:nvSpPr>
        <p:spPr>
          <a:xfrm>
            <a:off x="5105401" y="2066925"/>
            <a:ext cx="3215640" cy="1583055"/>
          </a:xfrm>
          <a:prstGeom prst="wedgeRoundRectCallout">
            <a:avLst>
              <a:gd name="adj1" fmla="val -80524"/>
              <a:gd name="adj2" fmla="val 8208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Available the Entire Course:</a:t>
            </a:r>
          </a:p>
          <a:p>
            <a:pPr algn="ctr"/>
            <a:r>
              <a:rPr lang="en-US" dirty="0" smtClean="0">
                <a:solidFill>
                  <a:schemeClr val="tx1"/>
                </a:solidFill>
              </a:rPr>
              <a:t>Course Resources</a:t>
            </a:r>
          </a:p>
          <a:p>
            <a:pPr algn="ctr"/>
            <a:r>
              <a:rPr lang="en-US" dirty="0" smtClean="0">
                <a:solidFill>
                  <a:schemeClr val="tx1"/>
                </a:solidFill>
              </a:rPr>
              <a:t>Course Discussion Forums</a:t>
            </a:r>
            <a:endParaRPr lang="en-US" dirty="0">
              <a:solidFill>
                <a:schemeClr val="tx1"/>
              </a:solidFill>
            </a:endParaRPr>
          </a:p>
        </p:txBody>
      </p:sp>
      <p:sp>
        <p:nvSpPr>
          <p:cNvPr id="11" name="Rounded Rectangular Callout 10"/>
          <p:cNvSpPr/>
          <p:nvPr/>
        </p:nvSpPr>
        <p:spPr>
          <a:xfrm>
            <a:off x="5693733" y="5352848"/>
            <a:ext cx="2612067" cy="762000"/>
          </a:xfrm>
          <a:prstGeom prst="wedgeRoundRectCallout">
            <a:avLst>
              <a:gd name="adj1" fmla="val -94652"/>
              <a:gd name="adj2" fmla="val 565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Topic Content</a:t>
            </a:r>
            <a:endParaRPr lang="en-US" dirty="0">
              <a:solidFill>
                <a:schemeClr val="tx1"/>
              </a:solidFill>
            </a:endParaRPr>
          </a:p>
        </p:txBody>
      </p:sp>
    </p:spTree>
    <p:extLst>
      <p:ext uri="{BB962C8B-B14F-4D97-AF65-F5344CB8AC3E}">
        <p14:creationId xmlns:p14="http://schemas.microsoft.com/office/powerpoint/2010/main" val="3546272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a:t>
            </a:r>
            <a:endParaRPr lang="en-US" dirty="0"/>
          </a:p>
        </p:txBody>
      </p:sp>
      <p:sp>
        <p:nvSpPr>
          <p:cNvPr id="3" name="Content Placeholder 2"/>
          <p:cNvSpPr>
            <a:spLocks noGrp="1"/>
          </p:cNvSpPr>
          <p:nvPr>
            <p:ph idx="1"/>
          </p:nvPr>
        </p:nvSpPr>
        <p:spPr/>
        <p:txBody>
          <a:bodyPr/>
          <a:lstStyle/>
          <a:p>
            <a:r>
              <a:rPr lang="en-US" dirty="0" smtClean="0"/>
              <a:t>Moodle cloud provides a classroom portal for learners to interact with the course content and submit assignments</a:t>
            </a:r>
          </a:p>
          <a:p>
            <a:r>
              <a:rPr lang="en-US" dirty="0" smtClean="0"/>
              <a:t>Learners will also obtain sources via the internet when completing assignments as shown below:</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D5B694-C605-47C0-B0DF-77BE247353EB}" type="slidenum">
              <a:rPr lang="en-US" smtClean="0"/>
              <a:pPr/>
              <a:t>9</a:t>
            </a:fld>
            <a:endParaRPr lang="en-US" dirty="0"/>
          </a:p>
        </p:txBody>
      </p:sp>
      <p:sp>
        <p:nvSpPr>
          <p:cNvPr id="6" name="Text Placeholder 5"/>
          <p:cNvSpPr>
            <a:spLocks noGrp="1"/>
          </p:cNvSpPr>
          <p:nvPr>
            <p:ph type="body" sz="quarter" idx="13"/>
          </p:nvPr>
        </p:nvSpPr>
        <p:spPr/>
        <p:txBody>
          <a:bodyPr/>
          <a:lstStyle/>
          <a:p>
            <a:r>
              <a:rPr lang="en-US" dirty="0" smtClean="0"/>
              <a:t>Learner - Content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26182701"/>
              </p:ext>
            </p:extLst>
          </p:nvPr>
        </p:nvGraphicFramePr>
        <p:xfrm>
          <a:off x="838200" y="3505200"/>
          <a:ext cx="7315201" cy="2194560"/>
        </p:xfrm>
        <a:graphic>
          <a:graphicData uri="http://schemas.openxmlformats.org/drawingml/2006/table">
            <a:tbl>
              <a:tblPr firstRow="1" firstCol="1" bandRow="1">
                <a:tableStyleId>{5C22544A-7EE6-4342-B048-85BDC9FD1C3A}</a:tableStyleId>
              </a:tblPr>
              <a:tblGrid>
                <a:gridCol w="2769405"/>
                <a:gridCol w="1655022"/>
                <a:gridCol w="1445387"/>
                <a:gridCol w="1445387"/>
              </a:tblGrid>
              <a:tr h="364464">
                <a:tc>
                  <a:txBody>
                    <a:bodyPr/>
                    <a:lstStyle/>
                    <a:p>
                      <a:pPr marL="0" marR="0">
                        <a:lnSpc>
                          <a:spcPct val="200000"/>
                        </a:lnSpc>
                        <a:spcBef>
                          <a:spcPts val="0"/>
                        </a:spcBef>
                        <a:spcAft>
                          <a:spcPts val="0"/>
                        </a:spcAft>
                      </a:pPr>
                      <a:r>
                        <a:rPr lang="en-US" sz="1200" dirty="0" smtClean="0">
                          <a:effectLst/>
                          <a:latin typeface="+mn-lt"/>
                        </a:rPr>
                        <a:t>Assignment</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rPr>
                        <a:t>Assessment Type</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a:effectLst/>
                          <a:latin typeface="+mn-lt"/>
                        </a:rPr>
                        <a:t>Percentage of Total</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ea typeface="Calibri"/>
                        </a:rPr>
                        <a:t>Internet</a:t>
                      </a:r>
                      <a:r>
                        <a:rPr lang="en-US" sz="1200" baseline="0" dirty="0" smtClean="0">
                          <a:effectLst/>
                          <a:latin typeface="+mn-lt"/>
                          <a:ea typeface="Calibri"/>
                        </a:rPr>
                        <a:t> Sources?</a:t>
                      </a:r>
                      <a:endParaRPr lang="en-US" sz="1200" dirty="0">
                        <a:effectLst/>
                        <a:latin typeface="+mn-lt"/>
                        <a:ea typeface="Calibri"/>
                      </a:endParaRPr>
                    </a:p>
                  </a:txBody>
                  <a:tcPr marL="68337" marR="68337" marT="0" marB="0"/>
                </a:tc>
              </a:tr>
              <a:tr h="364464">
                <a:tc>
                  <a:txBody>
                    <a:bodyPr/>
                    <a:lstStyle/>
                    <a:p>
                      <a:pPr marL="0" marR="0">
                        <a:lnSpc>
                          <a:spcPct val="200000"/>
                        </a:lnSpc>
                        <a:spcBef>
                          <a:spcPts val="0"/>
                        </a:spcBef>
                        <a:spcAft>
                          <a:spcPts val="0"/>
                        </a:spcAft>
                      </a:pPr>
                      <a:r>
                        <a:rPr lang="en-US" sz="1200" dirty="0">
                          <a:effectLst/>
                          <a:latin typeface="+mn-lt"/>
                        </a:rPr>
                        <a:t>Discussion Forum Participation</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a:effectLst/>
                          <a:latin typeface="+mn-lt"/>
                        </a:rPr>
                        <a:t>Formative Assessment</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a:effectLst/>
                          <a:latin typeface="+mn-lt"/>
                        </a:rPr>
                        <a:t>15%</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ea typeface="Calibri"/>
                        </a:rPr>
                        <a:t>Yes</a:t>
                      </a:r>
                      <a:endParaRPr lang="en-US" sz="1200" dirty="0">
                        <a:effectLst/>
                        <a:latin typeface="+mn-lt"/>
                        <a:ea typeface="Calibri"/>
                      </a:endParaRPr>
                    </a:p>
                  </a:txBody>
                  <a:tcPr marL="68337" marR="68337" marT="0" marB="0"/>
                </a:tc>
              </a:tr>
              <a:tr h="364464">
                <a:tc>
                  <a:txBody>
                    <a:bodyPr/>
                    <a:lstStyle/>
                    <a:p>
                      <a:pPr marL="0" marR="0">
                        <a:lnSpc>
                          <a:spcPct val="200000"/>
                        </a:lnSpc>
                        <a:spcBef>
                          <a:spcPts val="0"/>
                        </a:spcBef>
                        <a:spcAft>
                          <a:spcPts val="0"/>
                        </a:spcAft>
                      </a:pPr>
                      <a:r>
                        <a:rPr lang="en-US" sz="1200" dirty="0">
                          <a:effectLst/>
                          <a:latin typeface="+mn-lt"/>
                        </a:rPr>
                        <a:t>Learning Journal </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a:effectLst/>
                          <a:latin typeface="+mn-lt"/>
                        </a:rPr>
                        <a:t>Formative Assessment</a:t>
                      </a:r>
                      <a:endParaRPr lang="en-US" sz="120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rPr>
                        <a:t>20</a:t>
                      </a:r>
                      <a:r>
                        <a:rPr lang="en-US" sz="1200" dirty="0">
                          <a:effectLst/>
                          <a:latin typeface="+mn-lt"/>
                        </a:rPr>
                        <a:t>%</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ea typeface="Calibri"/>
                        </a:rPr>
                        <a:t>No</a:t>
                      </a:r>
                      <a:endParaRPr lang="en-US" sz="1200" dirty="0">
                        <a:effectLst/>
                        <a:latin typeface="+mn-lt"/>
                        <a:ea typeface="Calibri"/>
                      </a:endParaRPr>
                    </a:p>
                  </a:txBody>
                  <a:tcPr marL="68337" marR="68337" marT="0" marB="0"/>
                </a:tc>
              </a:tr>
              <a:tr h="353112">
                <a:tc>
                  <a:txBody>
                    <a:bodyPr/>
                    <a:lstStyle/>
                    <a:p>
                      <a:pPr marL="0" marR="0">
                        <a:lnSpc>
                          <a:spcPct val="200000"/>
                        </a:lnSpc>
                        <a:spcBef>
                          <a:spcPts val="0"/>
                        </a:spcBef>
                        <a:spcAft>
                          <a:spcPts val="0"/>
                        </a:spcAft>
                      </a:pPr>
                      <a:r>
                        <a:rPr lang="en-US" sz="1200" dirty="0">
                          <a:effectLst/>
                          <a:latin typeface="+mn-lt"/>
                        </a:rPr>
                        <a:t>Make Your </a:t>
                      </a:r>
                      <a:r>
                        <a:rPr lang="en-US" sz="1200" dirty="0" smtClean="0">
                          <a:effectLst/>
                          <a:latin typeface="+mn-lt"/>
                        </a:rPr>
                        <a:t>Case Essays</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a:effectLst/>
                          <a:latin typeface="+mn-lt"/>
                        </a:rPr>
                        <a:t>Formative Assessment</a:t>
                      </a:r>
                      <a:endParaRPr lang="en-US" sz="120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rPr>
                        <a:t>30</a:t>
                      </a:r>
                      <a:r>
                        <a:rPr lang="en-US" sz="1200" dirty="0">
                          <a:effectLst/>
                          <a:latin typeface="+mn-lt"/>
                        </a:rPr>
                        <a:t>%</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ea typeface="Calibri"/>
                        </a:rPr>
                        <a:t>Yes</a:t>
                      </a:r>
                      <a:endParaRPr lang="en-US" sz="1200" dirty="0">
                        <a:effectLst/>
                        <a:latin typeface="+mn-lt"/>
                        <a:ea typeface="Calibri"/>
                      </a:endParaRPr>
                    </a:p>
                  </a:txBody>
                  <a:tcPr marL="68337" marR="68337" marT="0" marB="0"/>
                </a:tc>
              </a:tr>
              <a:tr h="364464">
                <a:tc>
                  <a:txBody>
                    <a:bodyPr/>
                    <a:lstStyle/>
                    <a:p>
                      <a:pPr marL="0" marR="0">
                        <a:lnSpc>
                          <a:spcPct val="200000"/>
                        </a:lnSpc>
                        <a:spcBef>
                          <a:spcPts val="0"/>
                        </a:spcBef>
                        <a:spcAft>
                          <a:spcPts val="0"/>
                        </a:spcAft>
                      </a:pPr>
                      <a:r>
                        <a:rPr lang="en-US" sz="1200" dirty="0">
                          <a:effectLst/>
                          <a:latin typeface="+mn-lt"/>
                        </a:rPr>
                        <a:t>Topic Tests</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a:effectLst/>
                          <a:latin typeface="+mn-lt"/>
                        </a:rPr>
                        <a:t>Formative Assessment</a:t>
                      </a:r>
                      <a:endParaRPr lang="en-US" sz="120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a:effectLst/>
                          <a:latin typeface="+mn-lt"/>
                        </a:rPr>
                        <a:t>10%</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ea typeface="Calibri"/>
                        </a:rPr>
                        <a:t>No</a:t>
                      </a:r>
                      <a:endParaRPr lang="en-US" sz="1200" dirty="0">
                        <a:effectLst/>
                        <a:latin typeface="+mn-lt"/>
                        <a:ea typeface="Calibri"/>
                      </a:endParaRPr>
                    </a:p>
                  </a:txBody>
                  <a:tcPr marL="68337" marR="68337" marT="0" marB="0"/>
                </a:tc>
              </a:tr>
              <a:tr h="364464">
                <a:tc>
                  <a:txBody>
                    <a:bodyPr/>
                    <a:lstStyle/>
                    <a:p>
                      <a:pPr marL="0" marR="0">
                        <a:lnSpc>
                          <a:spcPct val="200000"/>
                        </a:lnSpc>
                        <a:spcBef>
                          <a:spcPts val="0"/>
                        </a:spcBef>
                        <a:spcAft>
                          <a:spcPts val="0"/>
                        </a:spcAft>
                      </a:pPr>
                      <a:r>
                        <a:rPr lang="en-US" sz="1200" dirty="0">
                          <a:effectLst/>
                          <a:latin typeface="+mn-lt"/>
                        </a:rPr>
                        <a:t>Action Plan</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a:effectLst/>
                          <a:latin typeface="+mn-lt"/>
                        </a:rPr>
                        <a:t>Summative Assessment</a:t>
                      </a:r>
                      <a:endParaRPr lang="en-US" sz="120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a:effectLst/>
                          <a:latin typeface="+mn-lt"/>
                        </a:rPr>
                        <a:t>25%</a:t>
                      </a:r>
                      <a:endParaRPr lang="en-US" sz="1200" dirty="0">
                        <a:effectLst/>
                        <a:latin typeface="+mn-lt"/>
                        <a:ea typeface="Calibri"/>
                      </a:endParaRPr>
                    </a:p>
                  </a:txBody>
                  <a:tcPr marL="68337" marR="68337" marT="0" marB="0"/>
                </a:tc>
                <a:tc>
                  <a:txBody>
                    <a:bodyPr/>
                    <a:lstStyle/>
                    <a:p>
                      <a:pPr marL="0" marR="0">
                        <a:lnSpc>
                          <a:spcPct val="200000"/>
                        </a:lnSpc>
                        <a:spcBef>
                          <a:spcPts val="0"/>
                        </a:spcBef>
                        <a:spcAft>
                          <a:spcPts val="0"/>
                        </a:spcAft>
                      </a:pPr>
                      <a:r>
                        <a:rPr lang="en-US" sz="1200" dirty="0" smtClean="0">
                          <a:effectLst/>
                          <a:latin typeface="+mn-lt"/>
                          <a:ea typeface="Calibri"/>
                        </a:rPr>
                        <a:t>Yes</a:t>
                      </a:r>
                      <a:endParaRPr lang="en-US" sz="1200" dirty="0">
                        <a:effectLst/>
                        <a:latin typeface="+mn-lt"/>
                        <a:ea typeface="Calibri"/>
                      </a:endParaRPr>
                    </a:p>
                  </a:txBody>
                  <a:tcPr marL="68337" marR="68337" marT="0" marB="0"/>
                </a:tc>
              </a:tr>
            </a:tbl>
          </a:graphicData>
        </a:graphic>
      </p:graphicFrame>
    </p:spTree>
    <p:extLst>
      <p:ext uri="{BB962C8B-B14F-4D97-AF65-F5344CB8AC3E}">
        <p14:creationId xmlns:p14="http://schemas.microsoft.com/office/powerpoint/2010/main" val="11113155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2751</TotalTime>
  <Words>4871</Words>
  <Application>Microsoft Office PowerPoint</Application>
  <PresentationFormat>On-screen Show (4:3)</PresentationFormat>
  <Paragraphs>743</Paragraphs>
  <Slides>79</Slides>
  <Notes>0</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Essential</vt:lpstr>
      <vt:lpstr>Storyboard</vt:lpstr>
      <vt:lpstr>Storyboard topics</vt:lpstr>
      <vt:lpstr>Purpose</vt:lpstr>
      <vt:lpstr>Couse Basics</vt:lpstr>
      <vt:lpstr>Couse Basics</vt:lpstr>
      <vt:lpstr>Couse Basics</vt:lpstr>
      <vt:lpstr>Couse Basics</vt:lpstr>
      <vt:lpstr>Course Environment</vt:lpstr>
      <vt:lpstr>Interaction</vt:lpstr>
      <vt:lpstr>Interaction</vt:lpstr>
      <vt:lpstr>Interaction</vt:lpstr>
      <vt:lpstr>Interaction</vt:lpstr>
      <vt:lpstr>PowerPoint Presentation</vt:lpstr>
      <vt:lpstr>GAGNÉ’S events of instruction</vt:lpstr>
      <vt:lpstr>Course overview</vt:lpstr>
      <vt:lpstr>Course overview </vt:lpstr>
      <vt:lpstr>Course overview</vt:lpstr>
      <vt:lpstr>Course overview</vt:lpstr>
      <vt:lpstr>Course overview</vt:lpstr>
      <vt:lpstr>Course overview</vt:lpstr>
      <vt:lpstr>Course overview</vt:lpstr>
      <vt:lpstr>Course overview</vt:lpstr>
      <vt:lpstr>Course overview</vt:lpstr>
      <vt:lpstr>Course overview</vt:lpstr>
      <vt:lpstr>Course overview</vt:lpstr>
      <vt:lpstr>Course overview</vt:lpstr>
      <vt:lpstr>Course overview</vt:lpstr>
      <vt:lpstr>Course overview</vt:lpstr>
      <vt:lpstr>PowerPoint Presentation</vt:lpstr>
      <vt:lpstr>Course sample</vt:lpstr>
      <vt:lpstr>Topic: Welcome (Week 1)</vt:lpstr>
      <vt:lpstr>Topic: Welcome (Week 1)</vt:lpstr>
      <vt:lpstr>Topic: Welcome (Week 1)</vt:lpstr>
      <vt:lpstr>Topic: Welcome (Week 1)</vt:lpstr>
      <vt:lpstr>Topic: Welcome (Week 1)</vt:lpstr>
      <vt:lpstr>Topic: Welcome (Week 1)</vt:lpstr>
      <vt:lpstr>Topic: Welcome (Week 1)</vt:lpstr>
      <vt:lpstr>Topic: Welcome (Week 1)</vt:lpstr>
      <vt:lpstr>Topic: Welcome (Week 1)</vt:lpstr>
      <vt:lpstr>Topic: Welcome (Week 1)</vt:lpstr>
      <vt:lpstr>Topic: Leadership team (Week 2)</vt:lpstr>
      <vt:lpstr>Topic: Leadership team (Week 2)</vt:lpstr>
      <vt:lpstr>Topic: Leadership team (Week 2)</vt:lpstr>
      <vt:lpstr>Topic: Leadership team (Week 2)</vt:lpstr>
      <vt:lpstr>Topic: Leadership team (Week 2)</vt:lpstr>
      <vt:lpstr>Topic: Leadership team (Week 2)</vt:lpstr>
      <vt:lpstr>Topic: Leadership team (Week 2)</vt:lpstr>
      <vt:lpstr>Topic: Leadership team (Week 2)</vt:lpstr>
      <vt:lpstr>Topic: Leadership team (Week 2)</vt:lpstr>
      <vt:lpstr>Topic: Leadership team (Week 2)</vt:lpstr>
      <vt:lpstr>Topic: Leadership team (Week 2)</vt:lpstr>
      <vt:lpstr>Topic: Leadership team (Week 2)</vt:lpstr>
      <vt:lpstr>Topic: Leadership team (Week 2)</vt:lpstr>
      <vt:lpstr>Topic: Team Dynamics (Week 3)</vt:lpstr>
      <vt:lpstr>Topic: Team Dynamics (Week 3)</vt:lpstr>
      <vt:lpstr>Topic: Team Dynamics (Week 3)</vt:lpstr>
      <vt:lpstr>Topic: team DYNAMICS (Week 3)</vt:lpstr>
      <vt:lpstr>Topic: Team Dynamics (Week 3)</vt:lpstr>
      <vt:lpstr>Topic: Team Dynamics (Week 3)</vt:lpstr>
      <vt:lpstr>Topic: Team Dynamics (Week 3)</vt:lpstr>
      <vt:lpstr>Topic: Team Dynamics (Week 3)</vt:lpstr>
      <vt:lpstr>Topic: Team Dynamics (Week 3)</vt:lpstr>
      <vt:lpstr>Topic: Team Dynamics (Week 3)</vt:lpstr>
      <vt:lpstr>Topic: Team Dynamics (Week 3)</vt:lpstr>
      <vt:lpstr>Topic: Team Dynamics (Week 3)</vt:lpstr>
      <vt:lpstr>Topic: Team Dynamics (Week 3)</vt:lpstr>
      <vt:lpstr>Topic: Team Dynamics (Week 3)</vt:lpstr>
      <vt:lpstr>Topic: wrap up (Week 14)</vt:lpstr>
      <vt:lpstr>Topic: Wrap up (Week 14)</vt:lpstr>
      <vt:lpstr>Topic: Wrap up (Week 14)</vt:lpstr>
      <vt:lpstr>Topic: Wrap up (Week 14)</vt:lpstr>
      <vt:lpstr>Topic: Wrap up (Week 14)</vt:lpstr>
      <vt:lpstr>Topic: Wrap up (Week 14)</vt:lpstr>
      <vt:lpstr>Topic: Wrap up (Week 14)</vt:lpstr>
      <vt:lpstr>Topic: Wrap up (Week 14)</vt:lpstr>
      <vt:lpstr>Topic: Wrap up (Week 14)</vt:lpstr>
      <vt:lpstr>Topic: Wrap up (Week 14)</vt:lpstr>
      <vt:lpstr>Topic: Wrap up (Week 14)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Storyboard</dc:title>
  <dc:creator>Home</dc:creator>
  <cp:lastModifiedBy>Home</cp:lastModifiedBy>
  <cp:revision>253</cp:revision>
  <dcterms:created xsi:type="dcterms:W3CDTF">2015-11-09T21:49:03Z</dcterms:created>
  <dcterms:modified xsi:type="dcterms:W3CDTF">2015-11-23T01:56:48Z</dcterms:modified>
</cp:coreProperties>
</file>