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5"/>
  </p:notesMasterIdLst>
  <p:handoutMasterIdLst>
    <p:handoutMasterId r:id="rId66"/>
  </p:handoutMasterIdLst>
  <p:sldIdLst>
    <p:sldId id="256" r:id="rId2"/>
    <p:sldId id="258" r:id="rId3"/>
    <p:sldId id="257" r:id="rId4"/>
    <p:sldId id="260" r:id="rId5"/>
    <p:sldId id="261" r:id="rId6"/>
    <p:sldId id="263" r:id="rId7"/>
    <p:sldId id="262" r:id="rId8"/>
    <p:sldId id="264" r:id="rId9"/>
    <p:sldId id="265" r:id="rId10"/>
    <p:sldId id="268" r:id="rId11"/>
    <p:sldId id="269" r:id="rId12"/>
    <p:sldId id="271" r:id="rId13"/>
    <p:sldId id="272" r:id="rId14"/>
    <p:sldId id="273" r:id="rId15"/>
    <p:sldId id="274" r:id="rId16"/>
    <p:sldId id="275" r:id="rId17"/>
    <p:sldId id="289" r:id="rId18"/>
    <p:sldId id="276" r:id="rId19"/>
    <p:sldId id="277" r:id="rId20"/>
    <p:sldId id="278" r:id="rId21"/>
    <p:sldId id="303" r:id="rId22"/>
    <p:sldId id="304" r:id="rId23"/>
    <p:sldId id="321" r:id="rId24"/>
    <p:sldId id="322" r:id="rId25"/>
    <p:sldId id="323"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290" r:id="rId43"/>
    <p:sldId id="291" r:id="rId44"/>
    <p:sldId id="292" r:id="rId45"/>
    <p:sldId id="293" r:id="rId46"/>
    <p:sldId id="294" r:id="rId47"/>
    <p:sldId id="295" r:id="rId48"/>
    <p:sldId id="300" r:id="rId49"/>
    <p:sldId id="297" r:id="rId50"/>
    <p:sldId id="298" r:id="rId51"/>
    <p:sldId id="301" r:id="rId52"/>
    <p:sldId id="302" r:id="rId53"/>
    <p:sldId id="299" r:id="rId54"/>
    <p:sldId id="279" r:id="rId55"/>
    <p:sldId id="280" r:id="rId56"/>
    <p:sldId id="281" r:id="rId57"/>
    <p:sldId id="282" r:id="rId58"/>
    <p:sldId id="283" r:id="rId59"/>
    <p:sldId id="284" r:id="rId60"/>
    <p:sldId id="285" r:id="rId61"/>
    <p:sldId id="286" r:id="rId62"/>
    <p:sldId id="287" r:id="rId63"/>
    <p:sldId id="28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516" y="-90"/>
      </p:cViewPr>
      <p:guideLst>
        <p:guide orient="horz" pos="2160"/>
        <p:guide pos="2880"/>
      </p:guideLst>
    </p:cSldViewPr>
  </p:slideViewPr>
  <p:notesTextViewPr>
    <p:cViewPr>
      <p:scale>
        <a:sx n="1" d="1"/>
        <a:sy n="1" d="1"/>
      </p:scale>
      <p:origin x="0" y="0"/>
    </p:cViewPr>
  </p:notesTextViewPr>
  <p:notesViewPr>
    <p:cSldViewPr>
      <p:cViewPr varScale="1">
        <p:scale>
          <a:sx n="63" d="100"/>
          <a:sy n="63" d="100"/>
        </p:scale>
        <p:origin x="-20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87A269-CBB1-4171-A252-588CD695ED02}" type="datetimeFigureOut">
              <a:rPr lang="en-US" smtClean="0"/>
              <a:t>2015/11/12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rot="16200000">
            <a:off x="6132513" y="8574087"/>
            <a:ext cx="573087" cy="341313"/>
          </a:xfrm>
          <a:prstGeom prst="rect">
            <a:avLst/>
          </a:prstGeom>
        </p:spPr>
        <p:txBody>
          <a:bodyPr vert="horz" lIns="91440" tIns="45720" rIns="91440" bIns="45720" rtlCol="0" anchor="b"/>
          <a:lstStyle>
            <a:lvl1pPr algn="r">
              <a:defRPr sz="1200"/>
            </a:lvl1pPr>
          </a:lstStyle>
          <a:p>
            <a:fld id="{E8DF2939-79D4-4967-B2CB-7EFE83E0445C}" type="slidenum">
              <a:rPr lang="en-US" smtClean="0"/>
              <a:t>‹#›</a:t>
            </a:fld>
            <a:endParaRPr lang="en-US" dirty="0"/>
          </a:p>
        </p:txBody>
      </p:sp>
    </p:spTree>
    <p:extLst>
      <p:ext uri="{BB962C8B-B14F-4D97-AF65-F5344CB8AC3E}">
        <p14:creationId xmlns:p14="http://schemas.microsoft.com/office/powerpoint/2010/main" val="1037982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E0CC27-9A86-4535-A002-2054F8085803}" type="datetimeFigureOut">
              <a:rPr lang="en-US" smtClean="0"/>
              <a:t>2015/11/12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74BE4D-A33B-4D73-8610-FEA906EE112B}" type="slidenum">
              <a:rPr lang="en-US" smtClean="0"/>
              <a:t>‹#›</a:t>
            </a:fld>
            <a:endParaRPr lang="en-US"/>
          </a:p>
        </p:txBody>
      </p:sp>
    </p:spTree>
    <p:extLst>
      <p:ext uri="{BB962C8B-B14F-4D97-AF65-F5344CB8AC3E}">
        <p14:creationId xmlns:p14="http://schemas.microsoft.com/office/powerpoint/2010/main" val="353453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9A373F-74E4-4AA6-B398-B59F021AEA4E}" type="datetime1">
              <a:rPr lang="en-US" smtClean="0"/>
              <a:t>2015/11/12</a:t>
            </a:fld>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2CD78-EB64-4D48-9478-70CF5B6138C4}" type="datetime1">
              <a:rPr lang="en-US" smtClean="0"/>
              <a:t>2015/11/12</a:t>
            </a:fld>
            <a:endParaRPr lang="en-US"/>
          </a:p>
        </p:txBody>
      </p:sp>
      <p:sp>
        <p:nvSpPr>
          <p:cNvPr id="6" name="Footer Placeholder 5"/>
          <p:cNvSpPr>
            <a:spLocks noGrp="1"/>
          </p:cNvSpPr>
          <p:nvPr>
            <p:ph type="ftr" sz="quarter" idx="11"/>
          </p:nvPr>
        </p:nvSpPr>
        <p:spPr/>
        <p:txBody>
          <a:bodyPr/>
          <a:lstStyle/>
          <a:p>
            <a:r>
              <a:rPr lang="en-US" smtClean="0"/>
              <a:t>Page | </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4D5B694-C605-47C0-B0DF-77BE247353EB}"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4F469-B423-412E-B052-52CB3ADEEE79}" type="datetime1">
              <a:rPr lang="en-US" smtClean="0"/>
              <a:t>2015/11/12</a:t>
            </a:fld>
            <a:endParaRPr lang="en-US"/>
          </a:p>
        </p:txBody>
      </p:sp>
      <p:sp>
        <p:nvSpPr>
          <p:cNvPr id="5" name="Footer Placeholder 4"/>
          <p:cNvSpPr>
            <a:spLocks noGrp="1"/>
          </p:cNvSpPr>
          <p:nvPr>
            <p:ph type="ftr" sz="quarter" idx="11"/>
          </p:nvPr>
        </p:nvSpPr>
        <p:spPr/>
        <p:txBody>
          <a:bodyPr/>
          <a:lstStyle/>
          <a:p>
            <a:r>
              <a:rPr lang="en-US" smtClean="0"/>
              <a:t>Page | </a:t>
            </a:r>
            <a:endParaRPr lang="en-US"/>
          </a:p>
        </p:txBody>
      </p:sp>
      <p:sp>
        <p:nvSpPr>
          <p:cNvPr id="6" name="Slide Number Placeholder 5"/>
          <p:cNvSpPr>
            <a:spLocks noGrp="1"/>
          </p:cNvSpPr>
          <p:nvPr>
            <p:ph type="sldNum" sz="quarter" idx="12"/>
          </p:nvPr>
        </p:nvSpPr>
        <p:spPr/>
        <p:txBody>
          <a:bodyPr/>
          <a:lstStyle/>
          <a:p>
            <a:fld id="{54D5B694-C605-47C0-B0DF-77BE247353E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271F3-F7F4-402C-9CC0-1D1B0378FC27}" type="datetime1">
              <a:rPr lang="en-US" smtClean="0"/>
              <a:t>2015/11/12</a:t>
            </a:fld>
            <a:endParaRPr lang="en-US"/>
          </a:p>
        </p:txBody>
      </p:sp>
      <p:sp>
        <p:nvSpPr>
          <p:cNvPr id="5" name="Footer Placeholder 4"/>
          <p:cNvSpPr>
            <a:spLocks noGrp="1"/>
          </p:cNvSpPr>
          <p:nvPr>
            <p:ph type="ftr" sz="quarter" idx="11"/>
          </p:nvPr>
        </p:nvSpPr>
        <p:spPr/>
        <p:txBody>
          <a:bodyPr/>
          <a:lstStyle/>
          <a:p>
            <a:r>
              <a:rPr lang="en-US" smtClean="0"/>
              <a:t>Page | </a:t>
            </a:r>
            <a:endParaRPr lang="en-US"/>
          </a:p>
        </p:txBody>
      </p:sp>
      <p:sp>
        <p:nvSpPr>
          <p:cNvPr id="6" name="Slide Number Placeholder 5"/>
          <p:cNvSpPr>
            <a:spLocks noGrp="1"/>
          </p:cNvSpPr>
          <p:nvPr>
            <p:ph type="sldNum" sz="quarter" idx="12"/>
          </p:nvPr>
        </p:nvSpPr>
        <p:spPr/>
        <p:txBody>
          <a:bodyPr/>
          <a:lstStyle/>
          <a:p>
            <a:fld id="{54D5B694-C605-47C0-B0DF-77BE247353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91408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76400"/>
            <a:ext cx="7696200" cy="4449764"/>
          </a:xfrm>
        </p:spPr>
        <p:txBody>
          <a:bodyPr/>
          <a:lstStyle>
            <a:lvl1pPr marL="342900" indent="-342900">
              <a:buClr>
                <a:schemeClr val="tx2"/>
              </a:buClr>
              <a:buFont typeface="Arial" panose="020B0604020202020204" pitchFamily="34" charset="0"/>
              <a:buChar char="•"/>
              <a:defRPr sz="2400" b="0"/>
            </a:lvl1pPr>
            <a:lvl2pPr>
              <a:defRPr/>
            </a:lvl2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56DC92E-D02D-43D8-B2D8-B45920F12962}" type="datetime1">
              <a:rPr lang="en-US" smtClean="0"/>
              <a:t>2015/11/12</a:t>
            </a:fld>
            <a:endParaRPr lang="en-US"/>
          </a:p>
        </p:txBody>
      </p:sp>
      <p:sp>
        <p:nvSpPr>
          <p:cNvPr id="5" name="Footer Placeholder 4"/>
          <p:cNvSpPr>
            <a:spLocks noGrp="1"/>
          </p:cNvSpPr>
          <p:nvPr>
            <p:ph type="ftr" sz="quarter" idx="11"/>
          </p:nvPr>
        </p:nvSpPr>
        <p:spPr>
          <a:xfrm>
            <a:off x="457200" y="6550342"/>
            <a:ext cx="3429000" cy="283845"/>
          </a:xfrm>
        </p:spPr>
        <p:txBody>
          <a:bodyPr/>
          <a:lstStyle/>
          <a:p>
            <a:endParaRPr lang="en-US" dirty="0"/>
          </a:p>
        </p:txBody>
      </p:sp>
      <p:sp>
        <p:nvSpPr>
          <p:cNvPr id="6" name="Slide Number Placeholder 5"/>
          <p:cNvSpPr>
            <a:spLocks noGrp="1"/>
          </p:cNvSpPr>
          <p:nvPr>
            <p:ph type="sldNum" sz="quarter" idx="12"/>
          </p:nvPr>
        </p:nvSpPr>
        <p:spPr>
          <a:xfrm>
            <a:off x="8229600" y="6324600"/>
            <a:ext cx="629921" cy="365125"/>
          </a:xfrm>
        </p:spPr>
        <p:txBody>
          <a:bodyPr/>
          <a:lstStyle>
            <a:lvl1pPr>
              <a:defRPr sz="1800"/>
            </a:lvl1pPr>
          </a:lstStyle>
          <a:p>
            <a:fld id="{54D5B694-C605-47C0-B0DF-77BE247353EB}" type="slidenum">
              <a:rPr lang="en-US" smtClean="0"/>
              <a:pPr/>
              <a:t>‹#›</a:t>
            </a:fld>
            <a:endParaRPr lang="en-US" dirty="0"/>
          </a:p>
        </p:txBody>
      </p:sp>
      <p:sp>
        <p:nvSpPr>
          <p:cNvPr id="12" name="Text Placeholder 11"/>
          <p:cNvSpPr>
            <a:spLocks noGrp="1"/>
          </p:cNvSpPr>
          <p:nvPr>
            <p:ph type="body" sz="quarter" idx="13" hasCustomPrompt="1"/>
          </p:nvPr>
        </p:nvSpPr>
        <p:spPr>
          <a:xfrm>
            <a:off x="457200" y="1066800"/>
            <a:ext cx="7696200" cy="381000"/>
          </a:xfrm>
        </p:spPr>
        <p:txBody>
          <a:bodyPr>
            <a:noAutofit/>
          </a:bodyPr>
          <a:lstStyle>
            <a:lvl1pPr>
              <a:defRPr sz="2200" b="0">
                <a:solidFill>
                  <a:schemeClr val="tx2"/>
                </a:solidFill>
              </a:defRPr>
            </a:lvl1pPr>
          </a:lstStyle>
          <a:p>
            <a:pPr lvl="0"/>
            <a:r>
              <a:rPr lang="en-US" dirty="0" smtClean="0"/>
              <a:t>Click to edit Master Subtitle Styles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914082"/>
          </a:xfrm>
        </p:spPr>
        <p:txBody>
          <a:bodyPr>
            <a:normAutofit/>
          </a:bodyPr>
          <a:lstStyle>
            <a:lvl1pPr>
              <a:defRPr sz="320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C56DC92E-D02D-43D8-B2D8-B45920F12962}" type="datetime1">
              <a:rPr lang="en-US" smtClean="0"/>
              <a:t>2015/11/12</a:t>
            </a:fld>
            <a:endParaRPr lang="en-US"/>
          </a:p>
        </p:txBody>
      </p:sp>
      <p:sp>
        <p:nvSpPr>
          <p:cNvPr id="5" name="Footer Placeholder 4"/>
          <p:cNvSpPr>
            <a:spLocks noGrp="1"/>
          </p:cNvSpPr>
          <p:nvPr>
            <p:ph type="ftr" sz="quarter" idx="11"/>
          </p:nvPr>
        </p:nvSpPr>
        <p:spPr>
          <a:xfrm>
            <a:off x="457200" y="6550342"/>
            <a:ext cx="3429000" cy="283845"/>
          </a:xfrm>
        </p:spPr>
        <p:txBody>
          <a:bodyPr/>
          <a:lstStyle/>
          <a:p>
            <a:endParaRPr lang="en-US" dirty="0"/>
          </a:p>
        </p:txBody>
      </p:sp>
      <p:sp>
        <p:nvSpPr>
          <p:cNvPr id="6" name="Slide Number Placeholder 5"/>
          <p:cNvSpPr>
            <a:spLocks noGrp="1"/>
          </p:cNvSpPr>
          <p:nvPr>
            <p:ph type="sldNum" sz="quarter" idx="12"/>
          </p:nvPr>
        </p:nvSpPr>
        <p:spPr>
          <a:xfrm>
            <a:off x="8229600" y="6324600"/>
            <a:ext cx="629921" cy="365125"/>
          </a:xfrm>
        </p:spPr>
        <p:txBody>
          <a:bodyPr/>
          <a:lstStyle>
            <a:lvl1pPr>
              <a:defRPr sz="1800"/>
            </a:lvl1pPr>
          </a:lstStyle>
          <a:p>
            <a:fld id="{54D5B694-C605-47C0-B0DF-77BE247353EB}" type="slidenum">
              <a:rPr lang="en-US" smtClean="0"/>
              <a:pPr/>
              <a:t>‹#›</a:t>
            </a:fld>
            <a:endParaRPr lang="en-US" dirty="0"/>
          </a:p>
        </p:txBody>
      </p:sp>
      <p:sp>
        <p:nvSpPr>
          <p:cNvPr id="12" name="Text Placeholder 11"/>
          <p:cNvSpPr>
            <a:spLocks noGrp="1"/>
          </p:cNvSpPr>
          <p:nvPr>
            <p:ph type="body" sz="quarter" idx="13" hasCustomPrompt="1"/>
          </p:nvPr>
        </p:nvSpPr>
        <p:spPr>
          <a:xfrm>
            <a:off x="457200" y="1143000"/>
            <a:ext cx="7696200" cy="381000"/>
          </a:xfrm>
        </p:spPr>
        <p:txBody>
          <a:bodyPr>
            <a:noAutofit/>
          </a:bodyPr>
          <a:lstStyle>
            <a:lvl1pPr>
              <a:defRPr sz="2400" b="0">
                <a:solidFill>
                  <a:schemeClr val="tx2"/>
                </a:solidFill>
              </a:defRPr>
            </a:lvl1pPr>
          </a:lstStyle>
          <a:p>
            <a:pPr lvl="0"/>
            <a:r>
              <a:rPr lang="en-US" dirty="0" smtClean="0"/>
              <a:t>Click to edit Master Subtitle Styles</a:t>
            </a:r>
            <a:endParaRPr lang="en-US" dirty="0"/>
          </a:p>
        </p:txBody>
      </p:sp>
      <p:sp>
        <p:nvSpPr>
          <p:cNvPr id="9" name="Text Placeholder 8"/>
          <p:cNvSpPr>
            <a:spLocks noGrp="1"/>
          </p:cNvSpPr>
          <p:nvPr>
            <p:ph type="body" sz="quarter" idx="14" hasCustomPrompt="1"/>
          </p:nvPr>
        </p:nvSpPr>
        <p:spPr>
          <a:xfrm>
            <a:off x="457200" y="1600200"/>
            <a:ext cx="7696200" cy="4495800"/>
          </a:xfrm>
        </p:spPr>
        <p:txBody>
          <a:bodyPr/>
          <a:lstStyle>
            <a:lvl1pPr marL="0" marR="0" indent="0" algn="l" defTabSz="914400" rtl="0" eaLnBrk="1" fontAlgn="auto" latinLnBrk="0" hangingPunct="1">
              <a:lnSpc>
                <a:spcPct val="100000"/>
              </a:lnSpc>
              <a:spcBef>
                <a:spcPct val="20000"/>
              </a:spcBef>
              <a:spcAft>
                <a:spcPts val="600"/>
              </a:spcAft>
              <a:buClrTx/>
              <a:buSzTx/>
              <a:buFont typeface="Arial" pitchFamily="34" charset="0"/>
              <a:buNone/>
              <a:tabLst/>
              <a:defRPr sz="8800">
                <a:latin typeface="+mj-lt"/>
              </a:defRPr>
            </a:lvl1p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lang="en-US" dirty="0" smtClean="0"/>
              <a:t>Click to edit Master title style</a:t>
            </a:r>
          </a:p>
          <a:p>
            <a:pPr lvl="0"/>
            <a:endParaRPr lang="en-US" dirty="0"/>
          </a:p>
        </p:txBody>
      </p:sp>
    </p:spTree>
    <p:extLst>
      <p:ext uri="{BB962C8B-B14F-4D97-AF65-F5344CB8AC3E}">
        <p14:creationId xmlns:p14="http://schemas.microsoft.com/office/powerpoint/2010/main" val="186844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EEFF049-F041-417A-BD12-C677DE1D63DD}" type="datetime1">
              <a:rPr lang="en-US" smtClean="0"/>
              <a:t>2015/11/12</a:t>
            </a:fld>
            <a:endParaRPr lang="en-US"/>
          </a:p>
        </p:txBody>
      </p:sp>
      <p:sp>
        <p:nvSpPr>
          <p:cNvPr id="8" name="Slide Number Placeholder 7"/>
          <p:cNvSpPr>
            <a:spLocks noGrp="1"/>
          </p:cNvSpPr>
          <p:nvPr>
            <p:ph type="sldNum" sz="quarter" idx="11"/>
          </p:nvPr>
        </p:nvSpPr>
        <p:spPr/>
        <p:txBody>
          <a:bodyPr/>
          <a:lstStyle/>
          <a:p>
            <a:fld id="{54D5B694-C605-47C0-B0DF-77BE247353EB}" type="slidenum">
              <a:rPr lang="en-US" smtClean="0"/>
              <a:t>‹#›</a:t>
            </a:fld>
            <a:endParaRPr lang="en-US"/>
          </a:p>
        </p:txBody>
      </p:sp>
      <p:sp>
        <p:nvSpPr>
          <p:cNvPr id="9" name="Footer Placeholder 8"/>
          <p:cNvSpPr>
            <a:spLocks noGrp="1"/>
          </p:cNvSpPr>
          <p:nvPr>
            <p:ph type="ftr" sz="quarter" idx="12"/>
          </p:nvPr>
        </p:nvSpPr>
        <p:spPr/>
        <p:txBody>
          <a:bodyPr/>
          <a:lstStyle/>
          <a:p>
            <a:r>
              <a:rPr lang="en-US" smtClean="0"/>
              <a:t>Page | </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9F39F1-1373-4D51-93D8-D8ED4414FDB5}" type="datetime1">
              <a:rPr lang="en-US" smtClean="0"/>
              <a:t>2015/11/12</a:t>
            </a:fld>
            <a:endParaRPr lang="en-US"/>
          </a:p>
        </p:txBody>
      </p:sp>
      <p:sp>
        <p:nvSpPr>
          <p:cNvPr id="6" name="Footer Placeholder 5"/>
          <p:cNvSpPr>
            <a:spLocks noGrp="1"/>
          </p:cNvSpPr>
          <p:nvPr>
            <p:ph type="ftr" sz="quarter" idx="11"/>
          </p:nvPr>
        </p:nvSpPr>
        <p:spPr/>
        <p:txBody>
          <a:bodyPr/>
          <a:lstStyle/>
          <a:p>
            <a:r>
              <a:rPr lang="en-US" smtClean="0"/>
              <a:t>Page | </a:t>
            </a:r>
            <a:endParaRPr lang="en-US"/>
          </a:p>
        </p:txBody>
      </p:sp>
      <p:sp>
        <p:nvSpPr>
          <p:cNvPr id="7" name="Slide Number Placeholder 6"/>
          <p:cNvSpPr>
            <a:spLocks noGrp="1"/>
          </p:cNvSpPr>
          <p:nvPr>
            <p:ph type="sldNum" sz="quarter" idx="12"/>
          </p:nvPr>
        </p:nvSpPr>
        <p:spPr/>
        <p:txBody>
          <a:bodyPr/>
          <a:lstStyle/>
          <a:p>
            <a:fld id="{54D5B694-C605-47C0-B0DF-77BE247353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CA8F9E-2E92-4F9A-9573-7E1978177F41}" type="datetime1">
              <a:rPr lang="en-US" smtClean="0"/>
              <a:t>2015/11/12</a:t>
            </a:fld>
            <a:endParaRPr lang="en-US"/>
          </a:p>
        </p:txBody>
      </p:sp>
      <p:sp>
        <p:nvSpPr>
          <p:cNvPr id="8" name="Footer Placeholder 7"/>
          <p:cNvSpPr>
            <a:spLocks noGrp="1"/>
          </p:cNvSpPr>
          <p:nvPr>
            <p:ph type="ftr" sz="quarter" idx="11"/>
          </p:nvPr>
        </p:nvSpPr>
        <p:spPr/>
        <p:txBody>
          <a:bodyPr/>
          <a:lstStyle/>
          <a:p>
            <a:r>
              <a:rPr lang="en-US" smtClean="0"/>
              <a:t>Page | </a:t>
            </a:r>
            <a:endParaRPr lang="en-US"/>
          </a:p>
        </p:txBody>
      </p:sp>
      <p:sp>
        <p:nvSpPr>
          <p:cNvPr id="9" name="Slide Number Placeholder 8"/>
          <p:cNvSpPr>
            <a:spLocks noGrp="1"/>
          </p:cNvSpPr>
          <p:nvPr>
            <p:ph type="sldNum" sz="quarter" idx="12"/>
          </p:nvPr>
        </p:nvSpPr>
        <p:spPr/>
        <p:txBody>
          <a:bodyPr/>
          <a:lstStyle/>
          <a:p>
            <a:fld id="{54D5B694-C605-47C0-B0DF-77BE247353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BFEF24-9486-4956-9677-7C2BF9EDB9D8}" type="datetime1">
              <a:rPr lang="en-US" smtClean="0"/>
              <a:t>2015/11/12</a:t>
            </a:fld>
            <a:endParaRPr lang="en-US"/>
          </a:p>
        </p:txBody>
      </p:sp>
      <p:sp>
        <p:nvSpPr>
          <p:cNvPr id="4" name="Footer Placeholder 3"/>
          <p:cNvSpPr>
            <a:spLocks noGrp="1"/>
          </p:cNvSpPr>
          <p:nvPr>
            <p:ph type="ftr" sz="quarter" idx="11"/>
          </p:nvPr>
        </p:nvSpPr>
        <p:spPr/>
        <p:txBody>
          <a:bodyPr/>
          <a:lstStyle/>
          <a:p>
            <a:r>
              <a:rPr lang="en-US" smtClean="0"/>
              <a:t>Page | </a:t>
            </a:r>
            <a:endParaRPr lang="en-US"/>
          </a:p>
        </p:txBody>
      </p:sp>
      <p:sp>
        <p:nvSpPr>
          <p:cNvPr id="5" name="Slide Number Placeholder 4"/>
          <p:cNvSpPr>
            <a:spLocks noGrp="1"/>
          </p:cNvSpPr>
          <p:nvPr>
            <p:ph type="sldNum" sz="quarter" idx="12"/>
          </p:nvPr>
        </p:nvSpPr>
        <p:spPr/>
        <p:txBody>
          <a:bodyPr/>
          <a:lstStyle/>
          <a:p>
            <a:fld id="{54D5B694-C605-47C0-B0DF-77BE247353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B54A5-2F2F-4D93-A6E2-5B7C00836CC0}" type="datetime1">
              <a:rPr lang="en-US" smtClean="0"/>
              <a:t>2015/11/12</a:t>
            </a:fld>
            <a:endParaRPr lang="en-US"/>
          </a:p>
        </p:txBody>
      </p:sp>
      <p:sp>
        <p:nvSpPr>
          <p:cNvPr id="3" name="Footer Placeholder 2"/>
          <p:cNvSpPr>
            <a:spLocks noGrp="1"/>
          </p:cNvSpPr>
          <p:nvPr>
            <p:ph type="ftr" sz="quarter" idx="11"/>
          </p:nvPr>
        </p:nvSpPr>
        <p:spPr/>
        <p:txBody>
          <a:bodyPr/>
          <a:lstStyle/>
          <a:p>
            <a:r>
              <a:rPr lang="en-US" smtClean="0"/>
              <a:t>Page | </a:t>
            </a:r>
            <a:endParaRPr lang="en-US"/>
          </a:p>
        </p:txBody>
      </p:sp>
      <p:sp>
        <p:nvSpPr>
          <p:cNvPr id="4" name="Slide Number Placeholder 3"/>
          <p:cNvSpPr>
            <a:spLocks noGrp="1"/>
          </p:cNvSpPr>
          <p:nvPr>
            <p:ph type="sldNum" sz="quarter" idx="12"/>
          </p:nvPr>
        </p:nvSpPr>
        <p:spPr/>
        <p:txBody>
          <a:bodyPr/>
          <a:lstStyle/>
          <a:p>
            <a:fld id="{54D5B694-C605-47C0-B0DF-77BE247353E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E238F-5F01-44B6-8BA8-86A34A681911}" type="datetime1">
              <a:rPr lang="en-US" smtClean="0"/>
              <a:t>2015/11/12</a:t>
            </a:fld>
            <a:endParaRPr lang="en-US"/>
          </a:p>
        </p:txBody>
      </p:sp>
      <p:sp>
        <p:nvSpPr>
          <p:cNvPr id="6" name="Footer Placeholder 5"/>
          <p:cNvSpPr>
            <a:spLocks noGrp="1"/>
          </p:cNvSpPr>
          <p:nvPr>
            <p:ph type="ftr" sz="quarter" idx="11"/>
          </p:nvPr>
        </p:nvSpPr>
        <p:spPr/>
        <p:txBody>
          <a:bodyPr/>
          <a:lstStyle/>
          <a:p>
            <a:r>
              <a:rPr lang="en-US" smtClean="0"/>
              <a:t>Page | </a:t>
            </a:r>
            <a:endParaRPr lang="en-US"/>
          </a:p>
        </p:txBody>
      </p:sp>
      <p:sp>
        <p:nvSpPr>
          <p:cNvPr id="7" name="Slide Number Placeholder 6"/>
          <p:cNvSpPr>
            <a:spLocks noGrp="1"/>
          </p:cNvSpPr>
          <p:nvPr>
            <p:ph type="sldNum" sz="quarter" idx="12"/>
          </p:nvPr>
        </p:nvSpPr>
        <p:spPr/>
        <p:txBody>
          <a:bodyPr/>
          <a:lstStyle/>
          <a:p>
            <a:fld id="{54D5B694-C605-47C0-B0DF-77BE247353E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8D62B34-0102-4671-90B9-2C93A18AA2F8}" type="datetime1">
              <a:rPr lang="en-US" smtClean="0"/>
              <a:t>2015/11/12</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Page | </a:t>
            </a:r>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4D5B694-C605-47C0-B0DF-77BE247353EB}"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2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ory4good.com/wp-content/uploads/2010/12/The-Four-Truths-of-the-Storyteller.pdf" TargetMode="External"/><Relationship Id="rId2" Type="http://schemas.openxmlformats.org/officeDocument/2006/relationships/hyperlink" Target="https://www.youtube.com/watch?v=7o8uYdUaFR4"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youtube.com/watch?v=8-KtR4vM4e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forbes.com/sites/tanyaprive/2012/12/19/top-10-qualities-that-make-a-great-leader/" TargetMode="External"/><Relationship Id="rId2" Type="http://schemas.openxmlformats.org/officeDocument/2006/relationships/hyperlink" Target="http://mg.dsub.net/sites/default/files/press/hbr_article_leadership_team.pdf"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entrepreneur.com/article/228070"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Storyboard</a:t>
            </a:r>
            <a:endParaRPr lang="en-US" dirty="0"/>
          </a:p>
        </p:txBody>
      </p:sp>
      <p:sp>
        <p:nvSpPr>
          <p:cNvPr id="3" name="Subtitle 2"/>
          <p:cNvSpPr>
            <a:spLocks noGrp="1"/>
          </p:cNvSpPr>
          <p:nvPr>
            <p:ph type="subTitle" idx="1"/>
          </p:nvPr>
        </p:nvSpPr>
        <p:spPr>
          <a:xfrm>
            <a:off x="457200" y="4114800"/>
            <a:ext cx="6858000" cy="2286000"/>
          </a:xfrm>
        </p:spPr>
        <p:txBody>
          <a:bodyPr>
            <a:normAutofit/>
          </a:bodyPr>
          <a:lstStyle/>
          <a:p>
            <a:r>
              <a:rPr lang="en-US" dirty="0" smtClean="0"/>
              <a:t>Course: </a:t>
            </a:r>
            <a:r>
              <a:rPr lang="en-US" i="1" dirty="0" smtClean="0"/>
              <a:t>Action </a:t>
            </a:r>
            <a:r>
              <a:rPr lang="en-US" i="1" dirty="0"/>
              <a:t>Planning for the 12 Dimensions of Your Successful Food Service Business</a:t>
            </a:r>
            <a:r>
              <a:rPr lang="en-US" dirty="0"/>
              <a:t> </a:t>
            </a:r>
            <a:endParaRPr lang="en-US" dirty="0" smtClean="0"/>
          </a:p>
          <a:p>
            <a:r>
              <a:rPr lang="en-US" dirty="0" smtClean="0"/>
              <a:t>BY Joanne Deitsch</a:t>
            </a:r>
          </a:p>
          <a:p>
            <a:r>
              <a:rPr lang="en-US" dirty="0"/>
              <a:t>DETT 607 Section </a:t>
            </a:r>
            <a:r>
              <a:rPr lang="en-US" dirty="0" smtClean="0"/>
              <a:t>9040</a:t>
            </a:r>
            <a:br>
              <a:rPr lang="en-US" dirty="0" smtClean="0"/>
            </a:br>
            <a:r>
              <a:rPr lang="en-US" dirty="0" smtClean="0"/>
              <a:t>Assignment 3: PEER REVIEW</a:t>
            </a:r>
            <a:r>
              <a:rPr lang="en-US" dirty="0"/>
              <a:t/>
            </a:r>
            <a:br>
              <a:rPr lang="en-US" dirty="0"/>
            </a:br>
            <a:r>
              <a:rPr lang="en-US" dirty="0" smtClean="0"/>
              <a:t>13-November-2015</a:t>
            </a:r>
            <a:endParaRPr lang="en-US" dirty="0"/>
          </a:p>
        </p:txBody>
      </p:sp>
    </p:spTree>
    <p:extLst>
      <p:ext uri="{BB962C8B-B14F-4D97-AF65-F5344CB8AC3E}">
        <p14:creationId xmlns:p14="http://schemas.microsoft.com/office/powerpoint/2010/main" val="2090987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4D5B694-C605-47C0-B0DF-77BE247353EB}" type="slidenum">
              <a:rPr lang="en-US" smtClean="0"/>
              <a:pPr/>
              <a:t>10</a:t>
            </a:fld>
            <a:endParaRPr lang="en-US" dirty="0"/>
          </a:p>
        </p:txBody>
      </p:sp>
      <p:sp>
        <p:nvSpPr>
          <p:cNvPr id="9" name="Text Placeholder 8"/>
          <p:cNvSpPr>
            <a:spLocks noGrp="1"/>
          </p:cNvSpPr>
          <p:nvPr>
            <p:ph type="body" sz="quarter" idx="14"/>
          </p:nvPr>
        </p:nvSpPr>
        <p:spPr>
          <a:xfrm>
            <a:off x="488016" y="2514600"/>
            <a:ext cx="7696200" cy="2362200"/>
          </a:xfrm>
        </p:spPr>
        <p:txBody>
          <a:bodyPr>
            <a:normAutofit/>
          </a:bodyPr>
          <a:lstStyle/>
          <a:p>
            <a:r>
              <a:rPr lang="en-US" sz="7200" b="0" dirty="0" smtClean="0"/>
              <a:t>GAGNÉ’S EVENTS OF INSTRUCTION</a:t>
            </a:r>
            <a:endParaRPr lang="en-US" sz="7200" b="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545" y="708401"/>
            <a:ext cx="1685441" cy="134835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739" y="708401"/>
            <a:ext cx="1797804" cy="1348353"/>
          </a:xfrm>
          <a:prstGeom prst="rect">
            <a:avLst/>
          </a:prstGeom>
        </p:spPr>
      </p:pic>
      <p:grpSp>
        <p:nvGrpSpPr>
          <p:cNvPr id="18" name="Group 17"/>
          <p:cNvGrpSpPr/>
          <p:nvPr/>
        </p:nvGrpSpPr>
        <p:grpSpPr>
          <a:xfrm>
            <a:off x="5852506" y="670947"/>
            <a:ext cx="1991740" cy="1367081"/>
            <a:chOff x="6705600" y="0"/>
            <a:chExt cx="2133600" cy="1464450"/>
          </a:xfrm>
        </p:grpSpPr>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0"/>
              <a:ext cx="2133600" cy="146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6972301" y="409060"/>
              <a:ext cx="1600200" cy="659395"/>
            </a:xfrm>
            <a:prstGeom prst="rect">
              <a:avLst/>
            </a:prstGeom>
            <a:noFill/>
          </p:spPr>
          <p:txBody>
            <a:bodyPr wrap="square" rtlCol="0">
              <a:spAutoFit/>
            </a:bodyPr>
            <a:lstStyle/>
            <a:p>
              <a:r>
                <a:rPr lang="en-US" sz="3400" dirty="0" smtClean="0">
                  <a:solidFill>
                    <a:schemeClr val="bg1"/>
                  </a:solidFill>
                  <a:latin typeface="Brush Script MT" panose="03060802040406070304" pitchFamily="66" charset="0"/>
                </a:rPr>
                <a:t>Stimulus</a:t>
              </a:r>
              <a:endParaRPr lang="en-US" sz="3400" dirty="0">
                <a:solidFill>
                  <a:schemeClr val="bg1"/>
                </a:solidFill>
                <a:latin typeface="Brush Script MT" panose="03060802040406070304" pitchFamily="66"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4234" y="708401"/>
            <a:ext cx="1798272" cy="134835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565" y="4842573"/>
            <a:ext cx="1583421" cy="1329627"/>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3986" y="4825687"/>
            <a:ext cx="1816445" cy="1363399"/>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0431" y="4825686"/>
            <a:ext cx="1206775" cy="1363400"/>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27207" y="4823636"/>
            <a:ext cx="909082" cy="1367500"/>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7617" y="4808908"/>
            <a:ext cx="2326783" cy="1363291"/>
          </a:xfrm>
          <a:prstGeom prst="rect">
            <a:avLst/>
          </a:prstGeom>
        </p:spPr>
      </p:pic>
    </p:spTree>
    <p:extLst>
      <p:ext uri="{BB962C8B-B14F-4D97-AF65-F5344CB8AC3E}">
        <p14:creationId xmlns:p14="http://schemas.microsoft.com/office/powerpoint/2010/main" val="4038435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Topic: Welcome (Week 1)</a:t>
            </a:r>
            <a:endParaRPr lang="en-US" dirty="0"/>
          </a:p>
        </p:txBody>
      </p:sp>
      <p:sp>
        <p:nvSpPr>
          <p:cNvPr id="8" name="Content Placeholder 7"/>
          <p:cNvSpPr>
            <a:spLocks noGrp="1"/>
          </p:cNvSpPr>
          <p:nvPr>
            <p:ph idx="1"/>
          </p:nvPr>
        </p:nvSpPr>
        <p:spPr/>
        <p:txBody>
          <a:bodyPr>
            <a:normAutofit fontScale="85000" lnSpcReduction="20000"/>
          </a:bodyPr>
          <a:lstStyle/>
          <a:p>
            <a:r>
              <a:rPr lang="en-US" dirty="0" smtClean="0"/>
              <a:t>Welcome Message (Delivered in both text and video formats)</a:t>
            </a:r>
          </a:p>
          <a:p>
            <a:pPr marL="334963" lvl="1" indent="0">
              <a:buNone/>
            </a:pPr>
            <a:r>
              <a:rPr lang="en-US" dirty="0" smtClean="0"/>
              <a:t>Welcome </a:t>
            </a:r>
            <a:r>
              <a:rPr lang="en-US" dirty="0"/>
              <a:t>to </a:t>
            </a:r>
            <a:r>
              <a:rPr lang="en-US" i="1" dirty="0" smtClean="0"/>
              <a:t>Action </a:t>
            </a:r>
            <a:r>
              <a:rPr lang="en-US" i="1" dirty="0"/>
              <a:t>Planning for the 12 Dimensions of Your Successful Food Service </a:t>
            </a:r>
            <a:r>
              <a:rPr lang="en-US" i="1" dirty="0" smtClean="0"/>
              <a:t>Business</a:t>
            </a:r>
            <a:r>
              <a:rPr lang="en-US" dirty="0" smtClean="0"/>
              <a:t>.</a:t>
            </a:r>
          </a:p>
          <a:p>
            <a:pPr marL="334963" lvl="1" indent="0">
              <a:buNone/>
            </a:pPr>
            <a:r>
              <a:rPr lang="en-US" dirty="0" smtClean="0"/>
              <a:t>In </a:t>
            </a:r>
            <a:r>
              <a:rPr lang="en-US" dirty="0"/>
              <a:t>the next 14 weeks we will be exploring managerial concepts that are central to the success of your food business</a:t>
            </a:r>
            <a:r>
              <a:rPr lang="en-US" dirty="0" smtClean="0"/>
              <a:t>.  We’ll start our journey together this week focusing on business models and storytelling.</a:t>
            </a:r>
          </a:p>
          <a:p>
            <a:pPr marL="334963" lvl="1" indent="0">
              <a:buNone/>
            </a:pPr>
            <a:endParaRPr lang="en-US" dirty="0" smtClean="0"/>
          </a:p>
          <a:p>
            <a:pPr marL="334963" lvl="1" indent="0">
              <a:buNone/>
            </a:pPr>
            <a:r>
              <a:rPr lang="en-US" dirty="0" smtClean="0"/>
              <a:t>What you should do this week:</a:t>
            </a:r>
          </a:p>
          <a:p>
            <a:pPr marL="334963" lvl="1" indent="0">
              <a:buNone/>
            </a:pPr>
            <a:r>
              <a:rPr lang="en-US" dirty="0"/>
              <a:t>	</a:t>
            </a:r>
            <a:r>
              <a:rPr lang="en-US" dirty="0" smtClean="0"/>
              <a:t>Review the Course </a:t>
            </a:r>
            <a:r>
              <a:rPr lang="en-US" dirty="0" smtClean="0">
                <a:solidFill>
                  <a:srgbClr val="FF0000"/>
                </a:solidFill>
              </a:rPr>
              <a:t>Syllabus</a:t>
            </a:r>
          </a:p>
          <a:p>
            <a:pPr marL="334963" lvl="1" indent="0">
              <a:buNone/>
            </a:pPr>
            <a:r>
              <a:rPr lang="en-US" dirty="0"/>
              <a:t>	</a:t>
            </a:r>
            <a:r>
              <a:rPr lang="en-US" dirty="0" smtClean="0"/>
              <a:t>Read or watch Capturing Your Business Model</a:t>
            </a:r>
          </a:p>
          <a:p>
            <a:pPr marL="334963" lvl="1" indent="0">
              <a:buNone/>
            </a:pPr>
            <a:r>
              <a:rPr lang="en-US" dirty="0"/>
              <a:t>	</a:t>
            </a:r>
            <a:r>
              <a:rPr lang="en-US" dirty="0" smtClean="0"/>
              <a:t>Read or watch The Four Truths of the Storyteller</a:t>
            </a:r>
          </a:p>
          <a:p>
            <a:pPr marL="334963" lvl="1" indent="0">
              <a:buNone/>
            </a:pPr>
            <a:r>
              <a:rPr lang="en-US" dirty="0"/>
              <a:t>	</a:t>
            </a:r>
            <a:r>
              <a:rPr lang="en-US" dirty="0" smtClean="0"/>
              <a:t>Participate in Tell </a:t>
            </a:r>
            <a:r>
              <a:rPr lang="en-US" dirty="0"/>
              <a:t>Me How You Got Into the Food Business (Almost</a:t>
            </a:r>
            <a:r>
              <a:rPr lang="en-US" dirty="0" smtClean="0"/>
              <a:t>)</a:t>
            </a:r>
          </a:p>
          <a:p>
            <a:pPr marL="334963" lvl="1" indent="0">
              <a:buNone/>
            </a:pPr>
            <a:r>
              <a:rPr lang="en-US" dirty="0"/>
              <a:t>	</a:t>
            </a:r>
            <a:r>
              <a:rPr lang="en-US" dirty="0" smtClean="0"/>
              <a:t>Participate in Professional Introduction</a:t>
            </a:r>
          </a:p>
          <a:p>
            <a:pPr marL="334963" lvl="1" indent="0">
              <a:buNone/>
            </a:pPr>
            <a:r>
              <a:rPr lang="en-US" dirty="0"/>
              <a:t>	</a:t>
            </a:r>
            <a:r>
              <a:rPr lang="en-US" dirty="0" smtClean="0"/>
              <a:t>Start your learning journal</a:t>
            </a:r>
          </a:p>
          <a:p>
            <a:pPr marL="334963" lvl="1" indent="0">
              <a:buNone/>
            </a:pPr>
            <a:r>
              <a:rPr lang="en-US" dirty="0"/>
              <a:t>	</a:t>
            </a:r>
            <a:endParaRPr lang="en-US" dirty="0" smtClean="0"/>
          </a:p>
          <a:p>
            <a:pPr marL="334963" lvl="1" indent="0">
              <a:buNone/>
            </a:pPr>
            <a:r>
              <a:rPr lang="en-US" dirty="0" smtClean="0"/>
              <a:t>See you in the threads!</a:t>
            </a:r>
          </a:p>
          <a:p>
            <a:pPr marL="334963" lvl="1" indent="0">
              <a:buNone/>
            </a:pPr>
            <a:r>
              <a:rPr lang="en-US" dirty="0" smtClean="0"/>
              <a:t>Joanne Deitsch | </a:t>
            </a:r>
            <a:r>
              <a:rPr lang="en-US" dirty="0" smtClean="0">
                <a:solidFill>
                  <a:srgbClr val="FF0000"/>
                </a:solidFill>
              </a:rPr>
              <a:t>joanne@foodbusiness101.com</a:t>
            </a:r>
          </a:p>
          <a:p>
            <a:pPr marL="334963" lvl="1" indent="0">
              <a:buNone/>
            </a:pPr>
            <a:endParaRPr lang="en-US" dirty="0" smtClean="0"/>
          </a:p>
          <a:p>
            <a:pPr marL="334963" lvl="1" indent="0">
              <a:buNone/>
            </a:pPr>
            <a:endParaRPr lang="en-US" dirty="0"/>
          </a:p>
          <a:p>
            <a:pPr marL="334963" lvl="1"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11</a:t>
            </a:fld>
            <a:endParaRPr lang="en-US" dirty="0"/>
          </a:p>
        </p:txBody>
      </p:sp>
      <p:sp>
        <p:nvSpPr>
          <p:cNvPr id="9" name="Text Placeholder 8"/>
          <p:cNvSpPr>
            <a:spLocks noGrp="1"/>
          </p:cNvSpPr>
          <p:nvPr>
            <p:ph type="body" sz="quarter" idx="13"/>
          </p:nvPr>
        </p:nvSpPr>
        <p:spPr/>
        <p:txBody>
          <a:bodyPr/>
          <a:lstStyle/>
          <a:p>
            <a:r>
              <a:rPr lang="en-US" dirty="0" smtClean="0"/>
              <a:t>Event 1: Gaining Attention (</a:t>
            </a:r>
            <a:r>
              <a:rPr lang="en-US" dirty="0" err="1" smtClean="0"/>
              <a:t>Gagné</a:t>
            </a:r>
            <a:r>
              <a:rPr lang="en-US" dirty="0" smtClean="0"/>
              <a:t>)</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0"/>
            <a:ext cx="1685441" cy="1348353"/>
          </a:xfrm>
          <a:prstGeom prst="rect">
            <a:avLst/>
          </a:prstGeom>
        </p:spPr>
      </p:pic>
    </p:spTree>
    <p:extLst>
      <p:ext uri="{BB962C8B-B14F-4D97-AF65-F5344CB8AC3E}">
        <p14:creationId xmlns:p14="http://schemas.microsoft.com/office/powerpoint/2010/main" val="564417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r>
              <a:rPr lang="en-US" dirty="0" smtClean="0"/>
              <a:t>The welcome topic is ungraded and does not pertain to any learning objectives</a:t>
            </a:r>
          </a:p>
          <a:p>
            <a:r>
              <a:rPr lang="en-US" dirty="0" smtClean="0"/>
              <a:t>For future reference, the learning objectives for the entire course are elaborated in the attached </a:t>
            </a:r>
            <a:r>
              <a:rPr lang="en-US" b="1" dirty="0" smtClean="0">
                <a:solidFill>
                  <a:srgbClr val="FF0000"/>
                </a:solidFill>
              </a:rPr>
              <a:t>Syllabus</a:t>
            </a:r>
            <a:r>
              <a:rPr lang="en-US" dirty="0" smtClean="0"/>
              <a:t> that learners are asked to read this week</a:t>
            </a:r>
            <a:endParaRPr lang="en-US" b="1" dirty="0">
              <a:solidFill>
                <a:srgbClr val="FF0000"/>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12</a:t>
            </a:fld>
            <a:endParaRPr lang="en-US" dirty="0"/>
          </a:p>
        </p:txBody>
      </p:sp>
      <p:sp>
        <p:nvSpPr>
          <p:cNvPr id="9" name="Text Placeholder 8"/>
          <p:cNvSpPr>
            <a:spLocks noGrp="1"/>
          </p:cNvSpPr>
          <p:nvPr>
            <p:ph type="body" sz="quarter" idx="13"/>
          </p:nvPr>
        </p:nvSpPr>
        <p:spPr/>
        <p:txBody>
          <a:bodyPr/>
          <a:lstStyle/>
          <a:p>
            <a:r>
              <a:rPr lang="en-US" dirty="0" smtClean="0"/>
              <a:t>Event </a:t>
            </a:r>
            <a:r>
              <a:rPr lang="en-US" dirty="0"/>
              <a:t>2</a:t>
            </a:r>
            <a:r>
              <a:rPr lang="en-US" dirty="0" smtClean="0"/>
              <a:t>: Informing Learner of Objective (</a:t>
            </a:r>
            <a:r>
              <a:rPr lang="en-US" dirty="0" err="1" smtClean="0"/>
              <a:t>Gagné</a:t>
            </a:r>
            <a:r>
              <a:rPr lang="en-US" dirty="0" smtClean="0"/>
              <a:t>)</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441" y="0"/>
            <a:ext cx="1828800" cy="1371600"/>
          </a:xfrm>
          <a:prstGeom prst="rect">
            <a:avLst/>
          </a:prstGeom>
        </p:spPr>
      </p:pic>
    </p:spTree>
    <p:extLst>
      <p:ext uri="{BB962C8B-B14F-4D97-AF65-F5344CB8AC3E}">
        <p14:creationId xmlns:p14="http://schemas.microsoft.com/office/powerpoint/2010/main" val="251504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r>
              <a:rPr lang="en-US" dirty="0" smtClean="0"/>
              <a:t>The welcome </a:t>
            </a:r>
            <a:r>
              <a:rPr lang="en-US" dirty="0"/>
              <a:t>topic is ungraded and </a:t>
            </a:r>
            <a:r>
              <a:rPr lang="en-US" dirty="0" smtClean="0"/>
              <a:t>does not engage the learner in recall activities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13</a:t>
            </a:fld>
            <a:endParaRPr lang="en-US" dirty="0"/>
          </a:p>
        </p:txBody>
      </p:sp>
      <p:sp>
        <p:nvSpPr>
          <p:cNvPr id="9" name="Text Placeholder 8"/>
          <p:cNvSpPr>
            <a:spLocks noGrp="1"/>
          </p:cNvSpPr>
          <p:nvPr>
            <p:ph type="body" sz="quarter" idx="13"/>
          </p:nvPr>
        </p:nvSpPr>
        <p:spPr/>
        <p:txBody>
          <a:bodyPr/>
          <a:lstStyle/>
          <a:p>
            <a:r>
              <a:rPr lang="en-US" sz="2200" dirty="0" smtClean="0"/>
              <a:t>Event 3: Stimulating Recall of Previous Learning (</a:t>
            </a:r>
            <a:r>
              <a:rPr lang="en-US" sz="2200" dirty="0" err="1" smtClean="0"/>
              <a:t>Gagné</a:t>
            </a:r>
            <a:r>
              <a:rPr lang="en-US" sz="2200" dirty="0" smtClean="0"/>
              <a:t>)</a:t>
            </a:r>
            <a:endParaRPr lang="en-US" sz="2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263" y="0"/>
            <a:ext cx="1729353" cy="1296677"/>
          </a:xfrm>
          <a:prstGeom prst="rect">
            <a:avLst/>
          </a:prstGeom>
        </p:spPr>
      </p:pic>
    </p:spTree>
    <p:extLst>
      <p:ext uri="{BB962C8B-B14F-4D97-AF65-F5344CB8AC3E}">
        <p14:creationId xmlns:p14="http://schemas.microsoft.com/office/powerpoint/2010/main" val="2530420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r>
              <a:rPr lang="en-US" dirty="0" smtClean="0"/>
              <a:t>Read or Watch Capture Your Business Model in 20 Minutes</a:t>
            </a:r>
          </a:p>
          <a:p>
            <a:pPr lvl="1"/>
            <a:r>
              <a:rPr lang="en-US" dirty="0" smtClean="0"/>
              <a:t>Transcript of the video (to be developed)</a:t>
            </a:r>
          </a:p>
          <a:p>
            <a:pPr lvl="1"/>
            <a:r>
              <a:rPr lang="en-US" u="sng" dirty="0" smtClean="0">
                <a:hlinkClick r:id="rId2"/>
              </a:rPr>
              <a:t>https</a:t>
            </a:r>
            <a:r>
              <a:rPr lang="en-US" u="sng" dirty="0">
                <a:hlinkClick r:id="rId2"/>
              </a:rPr>
              <a:t>://</a:t>
            </a:r>
            <a:r>
              <a:rPr lang="en-US" u="sng" dirty="0" smtClean="0">
                <a:hlinkClick r:id="rId2"/>
              </a:rPr>
              <a:t>www.youtube.com/watch?v=7o8uYdUaFR4</a:t>
            </a:r>
            <a:r>
              <a:rPr lang="en-US" u="sng" dirty="0" smtClean="0"/>
              <a:t/>
            </a:r>
            <a:br>
              <a:rPr lang="en-US" u="sng" dirty="0" smtClean="0"/>
            </a:br>
            <a:endParaRPr lang="en-US" u="sng" dirty="0" smtClean="0"/>
          </a:p>
          <a:p>
            <a:r>
              <a:rPr lang="en-US" dirty="0"/>
              <a:t>Read or Watch The Four Truths of the </a:t>
            </a:r>
            <a:r>
              <a:rPr lang="en-US" dirty="0" smtClean="0"/>
              <a:t>Storyteller</a:t>
            </a:r>
          </a:p>
          <a:p>
            <a:pPr lvl="1"/>
            <a:r>
              <a:rPr lang="en-US" dirty="0" smtClean="0"/>
              <a:t>Read: </a:t>
            </a:r>
            <a:r>
              <a:rPr lang="en-US" u="sng" dirty="0">
                <a:hlinkClick r:id="rId3"/>
              </a:rPr>
              <a:t>http://story4good.com/wp-content/uploads/2010/12/The-Four-Truths-of-the-Storyteller.pdf</a:t>
            </a:r>
            <a:r>
              <a:rPr lang="en-US" dirty="0"/>
              <a:t> </a:t>
            </a:r>
            <a:endParaRPr lang="en-US" dirty="0" smtClean="0"/>
          </a:p>
          <a:p>
            <a:pPr lvl="1"/>
            <a:r>
              <a:rPr lang="en-US" dirty="0" smtClean="0"/>
              <a:t>Watch: </a:t>
            </a:r>
            <a:r>
              <a:rPr lang="en-US" u="sng" dirty="0">
                <a:hlinkClick r:id="rId4"/>
              </a:rPr>
              <a:t>https://www.youtube.com/watch?v=8-KtR4vM4eg</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14</a:t>
            </a:fld>
            <a:endParaRPr lang="en-US" dirty="0"/>
          </a:p>
        </p:txBody>
      </p:sp>
      <p:sp>
        <p:nvSpPr>
          <p:cNvPr id="9" name="Text Placeholder 8"/>
          <p:cNvSpPr>
            <a:spLocks noGrp="1"/>
          </p:cNvSpPr>
          <p:nvPr>
            <p:ph type="body" sz="quarter" idx="13"/>
          </p:nvPr>
        </p:nvSpPr>
        <p:spPr/>
        <p:txBody>
          <a:bodyPr/>
          <a:lstStyle/>
          <a:p>
            <a:r>
              <a:rPr lang="en-US" dirty="0" smtClean="0"/>
              <a:t>Event 4: Presenting the Stimulus (</a:t>
            </a:r>
            <a:r>
              <a:rPr lang="en-US" dirty="0" err="1" smtClean="0"/>
              <a:t>Gagné</a:t>
            </a:r>
            <a:r>
              <a:rPr lang="en-US" dirty="0" smtClean="0"/>
              <a:t>)</a:t>
            </a:r>
            <a:endParaRPr lang="en-US" dirty="0"/>
          </a:p>
        </p:txBody>
      </p:sp>
      <p:grpSp>
        <p:nvGrpSpPr>
          <p:cNvPr id="11" name="Group 10"/>
          <p:cNvGrpSpPr/>
          <p:nvPr/>
        </p:nvGrpSpPr>
        <p:grpSpPr>
          <a:xfrm>
            <a:off x="6705600" y="0"/>
            <a:ext cx="2133600" cy="1464450"/>
            <a:chOff x="6705600" y="0"/>
            <a:chExt cx="2133600" cy="1464450"/>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0"/>
              <a:ext cx="2133600" cy="146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972300" y="409060"/>
              <a:ext cx="1600200" cy="646331"/>
            </a:xfrm>
            <a:prstGeom prst="rect">
              <a:avLst/>
            </a:prstGeom>
            <a:noFill/>
          </p:spPr>
          <p:txBody>
            <a:bodyPr wrap="square" rtlCol="0">
              <a:spAutoFit/>
            </a:bodyPr>
            <a:lstStyle/>
            <a:p>
              <a:r>
                <a:rPr lang="en-US" sz="3600" dirty="0" smtClean="0">
                  <a:solidFill>
                    <a:schemeClr val="bg1"/>
                  </a:solidFill>
                  <a:latin typeface="Brush Script MT" panose="03060802040406070304" pitchFamily="66" charset="0"/>
                </a:rPr>
                <a:t>Stimulus</a:t>
              </a:r>
              <a:endParaRPr lang="en-US" sz="3600" dirty="0">
                <a:solidFill>
                  <a:schemeClr val="bg1"/>
                </a:solidFill>
                <a:latin typeface="Brush Script MT" panose="03060802040406070304" pitchFamily="66" charset="0"/>
              </a:endParaRPr>
            </a:p>
          </p:txBody>
        </p:sp>
      </p:grpSp>
    </p:spTree>
    <p:extLst>
      <p:ext uri="{BB962C8B-B14F-4D97-AF65-F5344CB8AC3E}">
        <p14:creationId xmlns:p14="http://schemas.microsoft.com/office/powerpoint/2010/main" val="3939022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r>
              <a:rPr lang="en-US" dirty="0"/>
              <a:t>The welcome topic is ungraded and does not </a:t>
            </a:r>
            <a:r>
              <a:rPr lang="en-US" dirty="0" smtClean="0"/>
              <a:t>require any guidance be given</a:t>
            </a:r>
            <a:endParaRPr lang="en-US" dirty="0"/>
          </a:p>
          <a:p>
            <a:r>
              <a:rPr lang="en-US" dirty="0"/>
              <a:t>For future reference, the </a:t>
            </a:r>
            <a:r>
              <a:rPr lang="en-US" dirty="0" smtClean="0"/>
              <a:t>learning guidance for </a:t>
            </a:r>
            <a:r>
              <a:rPr lang="en-US" dirty="0"/>
              <a:t>the entire course are elaborated in the attached </a:t>
            </a:r>
            <a:r>
              <a:rPr lang="en-US" b="1" dirty="0">
                <a:solidFill>
                  <a:srgbClr val="FF0000"/>
                </a:solidFill>
              </a:rPr>
              <a:t>Syllabus</a:t>
            </a:r>
            <a:r>
              <a:rPr lang="en-US" dirty="0"/>
              <a:t> that learners are asked to read this week</a:t>
            </a:r>
            <a:endParaRPr lang="en-US" b="1" dirty="0">
              <a:solidFill>
                <a:srgbClr val="FF0000"/>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15</a:t>
            </a:fld>
            <a:endParaRPr lang="en-US" dirty="0"/>
          </a:p>
        </p:txBody>
      </p:sp>
      <p:sp>
        <p:nvSpPr>
          <p:cNvPr id="9" name="Text Placeholder 8"/>
          <p:cNvSpPr>
            <a:spLocks noGrp="1"/>
          </p:cNvSpPr>
          <p:nvPr>
            <p:ph type="body" sz="quarter" idx="13"/>
          </p:nvPr>
        </p:nvSpPr>
        <p:spPr/>
        <p:txBody>
          <a:bodyPr/>
          <a:lstStyle/>
          <a:p>
            <a:r>
              <a:rPr lang="en-US" dirty="0" smtClean="0"/>
              <a:t>Event 5: Providing Learning Guidance (</a:t>
            </a:r>
            <a:r>
              <a:rPr lang="en-US" dirty="0" err="1" smtClean="0"/>
              <a:t>Gagné</a:t>
            </a:r>
            <a:r>
              <a:rPr lang="en-US" dirty="0" smtClean="0"/>
              <a:t>)</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0"/>
            <a:ext cx="1609241" cy="1351309"/>
          </a:xfrm>
          <a:prstGeom prst="rect">
            <a:avLst/>
          </a:prstGeom>
        </p:spPr>
      </p:pic>
    </p:spTree>
    <p:extLst>
      <p:ext uri="{BB962C8B-B14F-4D97-AF65-F5344CB8AC3E}">
        <p14:creationId xmlns:p14="http://schemas.microsoft.com/office/powerpoint/2010/main" val="242256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normAutofit/>
          </a:bodyPr>
          <a:lstStyle/>
          <a:p>
            <a:r>
              <a:rPr lang="en-US" dirty="0"/>
              <a:t>The welcome topic is ungraded and does not pertain to any </a:t>
            </a:r>
            <a:r>
              <a:rPr lang="en-US" dirty="0" smtClean="0"/>
              <a:t>performance goals</a:t>
            </a:r>
            <a:endParaRPr lang="en-US" dirty="0"/>
          </a:p>
          <a:p>
            <a:r>
              <a:rPr lang="en-US" dirty="0" smtClean="0"/>
              <a:t>However, there are engagement activities that the learner should complete that are mentioned here</a:t>
            </a:r>
          </a:p>
          <a:p>
            <a:r>
              <a:rPr lang="en-US" dirty="0"/>
              <a:t>Icebreaker </a:t>
            </a:r>
            <a:r>
              <a:rPr lang="en-US" dirty="0" smtClean="0"/>
              <a:t>One: </a:t>
            </a:r>
            <a:r>
              <a:rPr lang="en-US" dirty="0"/>
              <a:t>Tell Me How You Got Into the Food Business (</a:t>
            </a:r>
            <a:r>
              <a:rPr lang="en-US" dirty="0" smtClean="0"/>
              <a:t>Almost)</a:t>
            </a:r>
          </a:p>
          <a:p>
            <a:pPr lvl="1"/>
            <a:r>
              <a:rPr lang="en-US" dirty="0" smtClean="0"/>
              <a:t>Discussion Forum via Moodle Classroom</a:t>
            </a:r>
          </a:p>
          <a:p>
            <a:pPr lvl="1"/>
            <a:r>
              <a:rPr lang="en-US" dirty="0" smtClean="0"/>
              <a:t>Post </a:t>
            </a:r>
            <a:r>
              <a:rPr lang="en-US" dirty="0"/>
              <a:t>a short story that tells the who, what, where, and when of how </a:t>
            </a:r>
            <a:r>
              <a:rPr lang="en-US" dirty="0" smtClean="0"/>
              <a:t>you </a:t>
            </a:r>
            <a:r>
              <a:rPr lang="en-US" dirty="0"/>
              <a:t>got started in the food business. In the story, include one false fact.  Guess at facts that are not true in your classmate’s stories.  Each learner reveals the false fact at the end of week two</a:t>
            </a:r>
            <a:r>
              <a:rPr lang="en-US" dirty="0" smtClean="0"/>
              <a:t>.</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16</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2147708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normAutofit/>
          </a:bodyPr>
          <a:lstStyle/>
          <a:p>
            <a:r>
              <a:rPr lang="en-US" dirty="0" smtClean="0"/>
              <a:t>Icebreaker Two: </a:t>
            </a:r>
            <a:r>
              <a:rPr lang="en-US" dirty="0"/>
              <a:t>Professional </a:t>
            </a:r>
            <a:r>
              <a:rPr lang="en-US" dirty="0" smtClean="0"/>
              <a:t>Introduction</a:t>
            </a:r>
          </a:p>
          <a:p>
            <a:pPr lvl="1"/>
            <a:r>
              <a:rPr lang="en-US" dirty="0" smtClean="0"/>
              <a:t>Discussion </a:t>
            </a:r>
            <a:r>
              <a:rPr lang="en-US" dirty="0"/>
              <a:t>Forum via Moodle </a:t>
            </a:r>
            <a:r>
              <a:rPr lang="en-US" dirty="0" smtClean="0"/>
              <a:t>Classroom</a:t>
            </a:r>
          </a:p>
          <a:p>
            <a:pPr lvl="1"/>
            <a:r>
              <a:rPr lang="en-US" dirty="0"/>
              <a:t>P</a:t>
            </a:r>
            <a:r>
              <a:rPr lang="en-US" dirty="0" smtClean="0"/>
              <a:t>ost </a:t>
            </a:r>
            <a:r>
              <a:rPr lang="en-US" dirty="0"/>
              <a:t>a </a:t>
            </a:r>
            <a:r>
              <a:rPr lang="en-US" dirty="0" smtClean="0"/>
              <a:t>professional introduction that </a:t>
            </a:r>
            <a:r>
              <a:rPr lang="en-US" dirty="0"/>
              <a:t>tells </a:t>
            </a:r>
            <a:r>
              <a:rPr lang="en-US" dirty="0" smtClean="0"/>
              <a:t>the class about your background and your current job.  Please use at least three </a:t>
            </a:r>
            <a:r>
              <a:rPr lang="en-US" dirty="0"/>
              <a:t>to five </a:t>
            </a:r>
            <a:r>
              <a:rPr lang="en-US" dirty="0" smtClean="0"/>
              <a:t>sentences.</a:t>
            </a:r>
            <a:endParaRPr lang="en-US" dirty="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17</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 [Continued]</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1379700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r>
              <a:rPr lang="en-US" dirty="0"/>
              <a:t>The welcome topic is </a:t>
            </a:r>
            <a:r>
              <a:rPr lang="en-US" dirty="0" smtClean="0"/>
              <a:t>ungraded so there is no  required feedback</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18</a:t>
            </a:fld>
            <a:endParaRPr lang="en-US" dirty="0"/>
          </a:p>
        </p:txBody>
      </p:sp>
      <p:sp>
        <p:nvSpPr>
          <p:cNvPr id="9" name="Text Placeholder 8"/>
          <p:cNvSpPr>
            <a:spLocks noGrp="1"/>
          </p:cNvSpPr>
          <p:nvPr>
            <p:ph type="body" sz="quarter" idx="13"/>
          </p:nvPr>
        </p:nvSpPr>
        <p:spPr/>
        <p:txBody>
          <a:bodyPr/>
          <a:lstStyle/>
          <a:p>
            <a:r>
              <a:rPr lang="en-US" dirty="0" smtClean="0"/>
              <a:t>Event 7: Providing Feedback (</a:t>
            </a:r>
            <a:r>
              <a:rPr lang="en-US" dirty="0" err="1" smtClean="0"/>
              <a:t>Gagné</a:t>
            </a:r>
            <a:r>
              <a:rPr lang="en-US" dirty="0" smtClean="0"/>
              <a:t>)</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0"/>
            <a:ext cx="1127502" cy="1273839"/>
          </a:xfrm>
          <a:prstGeom prst="rect">
            <a:avLst/>
          </a:prstGeom>
        </p:spPr>
      </p:pic>
    </p:spTree>
    <p:extLst>
      <p:ext uri="{BB962C8B-B14F-4D97-AF65-F5344CB8AC3E}">
        <p14:creationId xmlns:p14="http://schemas.microsoft.com/office/powerpoint/2010/main" val="835088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r>
              <a:rPr lang="en-US" dirty="0"/>
              <a:t>The welcome topic is ungraded </a:t>
            </a:r>
            <a:r>
              <a:rPr lang="en-US" dirty="0" smtClean="0"/>
              <a:t>and </a:t>
            </a:r>
            <a:r>
              <a:rPr lang="en-US" dirty="0"/>
              <a:t>there is no performance to  </a:t>
            </a:r>
            <a:r>
              <a:rPr lang="en-US" dirty="0" smtClean="0"/>
              <a:t>assess</a:t>
            </a:r>
            <a:endParaRPr lang="en-US" dirty="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19</a:t>
            </a:fld>
            <a:endParaRPr lang="en-US" dirty="0"/>
          </a:p>
        </p:txBody>
      </p:sp>
      <p:sp>
        <p:nvSpPr>
          <p:cNvPr id="9" name="Text Placeholder 8"/>
          <p:cNvSpPr>
            <a:spLocks noGrp="1"/>
          </p:cNvSpPr>
          <p:nvPr>
            <p:ph type="body" sz="quarter" idx="13"/>
          </p:nvPr>
        </p:nvSpPr>
        <p:spPr/>
        <p:txBody>
          <a:bodyPr/>
          <a:lstStyle/>
          <a:p>
            <a:r>
              <a:rPr lang="en-US" dirty="0" smtClean="0"/>
              <a:t>Event 8: Assessing Performance (</a:t>
            </a:r>
            <a:r>
              <a:rPr lang="en-US" dirty="0" err="1" smtClean="0"/>
              <a:t>Gagné</a:t>
            </a:r>
            <a:r>
              <a:rPr lang="en-US" dirty="0" smtClean="0"/>
              <a:t>)</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26" y="-11624"/>
            <a:ext cx="919534" cy="1383223"/>
          </a:xfrm>
          <a:prstGeom prst="rect">
            <a:avLst/>
          </a:prstGeom>
        </p:spPr>
      </p:pic>
    </p:spTree>
    <p:extLst>
      <p:ext uri="{BB962C8B-B14F-4D97-AF65-F5344CB8AC3E}">
        <p14:creationId xmlns:p14="http://schemas.microsoft.com/office/powerpoint/2010/main" val="695877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 topics</a:t>
            </a:r>
            <a:endParaRPr lang="en-US" dirty="0"/>
          </a:p>
        </p:txBody>
      </p:sp>
      <p:sp>
        <p:nvSpPr>
          <p:cNvPr id="3" name="Content Placeholder 2"/>
          <p:cNvSpPr>
            <a:spLocks noGrp="1"/>
          </p:cNvSpPr>
          <p:nvPr>
            <p:ph idx="1"/>
          </p:nvPr>
        </p:nvSpPr>
        <p:spPr/>
        <p:txBody>
          <a:bodyPr/>
          <a:lstStyle/>
          <a:p>
            <a:r>
              <a:rPr lang="en-US" dirty="0" smtClean="0"/>
              <a:t>Course Basics</a:t>
            </a:r>
          </a:p>
          <a:p>
            <a:r>
              <a:rPr lang="en-US" dirty="0"/>
              <a:t>Course Environment</a:t>
            </a:r>
          </a:p>
          <a:p>
            <a:r>
              <a:rPr lang="en-US" dirty="0" smtClean="0"/>
              <a:t>Interaction</a:t>
            </a:r>
          </a:p>
          <a:p>
            <a:r>
              <a:rPr lang="en-US" dirty="0" smtClean="0"/>
              <a:t>Events of Instruction</a:t>
            </a:r>
          </a:p>
          <a:p>
            <a:pPr lvl="1"/>
            <a:r>
              <a:rPr lang="en-US" dirty="0" smtClean="0"/>
              <a:t>For each topic </a:t>
            </a:r>
            <a:r>
              <a:rPr lang="en-US" dirty="0"/>
              <a:t>using </a:t>
            </a:r>
            <a:r>
              <a:rPr lang="en-US" dirty="0" err="1"/>
              <a:t>Gagné's</a:t>
            </a:r>
            <a:r>
              <a:rPr lang="en-US" dirty="0"/>
              <a:t> 9 events of </a:t>
            </a:r>
            <a:r>
              <a:rPr lang="en-US" dirty="0" smtClean="0"/>
              <a:t>instruction</a:t>
            </a:r>
          </a:p>
          <a:p>
            <a:endParaRPr lang="en-US" dirty="0" smtClean="0"/>
          </a:p>
          <a:p>
            <a:endParaRPr lang="en-US" dirty="0"/>
          </a:p>
        </p:txBody>
      </p:sp>
      <p:sp>
        <p:nvSpPr>
          <p:cNvPr id="4" name="Text Placeholder 3"/>
          <p:cNvSpPr>
            <a:spLocks noGrp="1"/>
          </p:cNvSpPr>
          <p:nvPr>
            <p:ph type="body" sz="quarter" idx="13"/>
          </p:nvPr>
        </p:nvSpPr>
        <p:spPr/>
        <p:txBody>
          <a:bodyPr/>
          <a:lstStyle/>
          <a:p>
            <a:endParaRPr lang="en-US" dirty="0"/>
          </a:p>
        </p:txBody>
      </p:sp>
      <p:sp>
        <p:nvSpPr>
          <p:cNvPr id="6" name="Slide Number Placeholder 5"/>
          <p:cNvSpPr>
            <a:spLocks noGrp="1"/>
          </p:cNvSpPr>
          <p:nvPr>
            <p:ph type="sldNum" sz="quarter" idx="12"/>
          </p:nvPr>
        </p:nvSpPr>
        <p:spPr/>
        <p:txBody>
          <a:bodyPr/>
          <a:lstStyle/>
          <a:p>
            <a:fld id="{54D5B694-C605-47C0-B0DF-77BE247353EB}" type="slidenum">
              <a:rPr lang="en-US" smtClean="0"/>
              <a:t>2</a:t>
            </a:fld>
            <a:endParaRPr lang="en-US" dirty="0"/>
          </a:p>
        </p:txBody>
      </p:sp>
    </p:spTree>
    <p:extLst>
      <p:ext uri="{BB962C8B-B14F-4D97-AF65-F5344CB8AC3E}">
        <p14:creationId xmlns:p14="http://schemas.microsoft.com/office/powerpoint/2010/main" val="4031820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r>
              <a:rPr lang="en-US" dirty="0"/>
              <a:t>The welcome topic is ungraded and there is no performance to  </a:t>
            </a:r>
            <a:r>
              <a:rPr lang="en-US" dirty="0" smtClean="0"/>
              <a:t>assess</a:t>
            </a:r>
          </a:p>
          <a:p>
            <a:r>
              <a:rPr lang="en-US" dirty="0" smtClean="0"/>
              <a:t>However, the learners are asked to start their learning journal this week</a:t>
            </a:r>
          </a:p>
          <a:p>
            <a:r>
              <a:rPr lang="en-US" dirty="0" smtClean="0"/>
              <a:t>Learning Journal</a:t>
            </a:r>
          </a:p>
          <a:p>
            <a:pPr lvl="1"/>
            <a:r>
              <a:rPr lang="en-US" dirty="0" smtClean="0"/>
              <a:t>Posted in the New Forum of the Moodle Classroom</a:t>
            </a:r>
          </a:p>
          <a:p>
            <a:pPr lvl="2"/>
            <a:r>
              <a:rPr lang="en-US" dirty="0" smtClean="0">
                <a:solidFill>
                  <a:srgbClr val="FF0000"/>
                </a:solidFill>
              </a:rPr>
              <a:t>Learning Journal Instructions</a:t>
            </a:r>
          </a:p>
          <a:p>
            <a:pPr lvl="2"/>
            <a:r>
              <a:rPr lang="en-US" dirty="0" smtClean="0">
                <a:solidFill>
                  <a:srgbClr val="FF0000"/>
                </a:solidFill>
              </a:rPr>
              <a:t>Learning Journal Template</a:t>
            </a:r>
            <a:endParaRPr lang="en-US" dirty="0">
              <a:solidFill>
                <a:srgbClr val="FF0000"/>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20</a:t>
            </a:fld>
            <a:endParaRPr lang="en-US" dirty="0"/>
          </a:p>
        </p:txBody>
      </p:sp>
      <p:sp>
        <p:nvSpPr>
          <p:cNvPr id="9" name="Text Placeholder 8"/>
          <p:cNvSpPr>
            <a:spLocks noGrp="1"/>
          </p:cNvSpPr>
          <p:nvPr>
            <p:ph type="body" sz="quarter" idx="13"/>
          </p:nvPr>
        </p:nvSpPr>
        <p:spPr/>
        <p:txBody>
          <a:bodyPr/>
          <a:lstStyle/>
          <a:p>
            <a:r>
              <a:rPr lang="en-US" dirty="0" smtClean="0"/>
              <a:t>Event 9: Enhancing Retention and Transfer (</a:t>
            </a:r>
            <a:r>
              <a:rPr lang="en-US" dirty="0" err="1" smtClean="0"/>
              <a:t>Gagné</a:t>
            </a:r>
            <a:r>
              <a:rPr lang="en-US" dirty="0" smtClean="0"/>
              <a:t>)</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052" y="3807"/>
            <a:ext cx="2141982" cy="1255014"/>
          </a:xfrm>
          <a:prstGeom prst="rect">
            <a:avLst/>
          </a:prstGeom>
        </p:spPr>
      </p:pic>
    </p:spTree>
    <p:extLst>
      <p:ext uri="{BB962C8B-B14F-4D97-AF65-F5344CB8AC3E}">
        <p14:creationId xmlns:p14="http://schemas.microsoft.com/office/powerpoint/2010/main" val="2699280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Topic: Leadership team (Week </a:t>
            </a:r>
            <a:r>
              <a:rPr lang="en-US" dirty="0"/>
              <a:t>2</a:t>
            </a:r>
            <a:r>
              <a:rPr lang="en-US" dirty="0" smtClean="0"/>
              <a:t>)</a:t>
            </a:r>
            <a:endParaRPr lang="en-US" dirty="0"/>
          </a:p>
        </p:txBody>
      </p:sp>
      <p:sp>
        <p:nvSpPr>
          <p:cNvPr id="8" name="Content Placeholder 7"/>
          <p:cNvSpPr>
            <a:spLocks noGrp="1"/>
          </p:cNvSpPr>
          <p:nvPr>
            <p:ph idx="1"/>
          </p:nvPr>
        </p:nvSpPr>
        <p:spPr/>
        <p:txBody>
          <a:bodyPr>
            <a:normAutofit fontScale="77500" lnSpcReduction="20000"/>
          </a:bodyPr>
          <a:lstStyle/>
          <a:p>
            <a:r>
              <a:rPr lang="en-US" dirty="0"/>
              <a:t>Welcome Message (Delivered in both text and video formats)</a:t>
            </a:r>
          </a:p>
          <a:p>
            <a:pPr marL="334963" lvl="1" indent="0">
              <a:buNone/>
            </a:pPr>
            <a:r>
              <a:rPr lang="en-US" dirty="0" smtClean="0"/>
              <a:t>[Debrief for last week’s forum posts will be in the video]</a:t>
            </a:r>
          </a:p>
          <a:p>
            <a:pPr marL="334963" lvl="1" indent="0">
              <a:buNone/>
            </a:pPr>
            <a:r>
              <a:rPr lang="en-US" dirty="0" smtClean="0"/>
              <a:t>This week we start </a:t>
            </a:r>
            <a:r>
              <a:rPr lang="en-US" dirty="0" smtClean="0"/>
              <a:t>talking about the first dimension of a successful food business: The Leadership Team.</a:t>
            </a:r>
            <a:endParaRPr lang="en-US" dirty="0"/>
          </a:p>
          <a:p>
            <a:pPr marL="334963" lvl="1" indent="0">
              <a:buNone/>
            </a:pPr>
            <a:endParaRPr lang="en-US" dirty="0"/>
          </a:p>
          <a:p>
            <a:pPr marL="334963" lvl="1" indent="0">
              <a:buNone/>
            </a:pPr>
            <a:r>
              <a:rPr lang="en-US" dirty="0"/>
              <a:t>What you should do this week:</a:t>
            </a:r>
          </a:p>
          <a:p>
            <a:pPr marL="334963" lvl="1" indent="0">
              <a:buNone/>
            </a:pPr>
            <a:r>
              <a:rPr lang="en-US" dirty="0"/>
              <a:t>	</a:t>
            </a:r>
            <a:r>
              <a:rPr lang="en-US" dirty="0" smtClean="0"/>
              <a:t>Read Leadership Basics</a:t>
            </a:r>
          </a:p>
          <a:p>
            <a:pPr marL="334963" lvl="1" indent="0">
              <a:buNone/>
            </a:pPr>
            <a:r>
              <a:rPr lang="en-US" dirty="0"/>
              <a:t>	</a:t>
            </a:r>
            <a:r>
              <a:rPr lang="en-US" dirty="0" smtClean="0"/>
              <a:t>Pre-Assessment (optional)</a:t>
            </a:r>
          </a:p>
          <a:p>
            <a:pPr marL="334963" lvl="1" indent="0">
              <a:buNone/>
            </a:pPr>
            <a:r>
              <a:rPr lang="en-US" dirty="0">
                <a:solidFill>
                  <a:srgbClr val="FF0000"/>
                </a:solidFill>
              </a:rPr>
              <a:t>	</a:t>
            </a:r>
            <a:r>
              <a:rPr lang="en-US" dirty="0" smtClean="0"/>
              <a:t>If not already done, participate in last week’s discussion forums</a:t>
            </a:r>
            <a:endParaRPr lang="en-US" dirty="0">
              <a:solidFill>
                <a:srgbClr val="FF0000"/>
              </a:solidFill>
            </a:endParaRPr>
          </a:p>
          <a:p>
            <a:pPr marL="334963" lvl="1" indent="0">
              <a:buNone/>
            </a:pPr>
            <a:r>
              <a:rPr lang="en-US" dirty="0"/>
              <a:t>	</a:t>
            </a:r>
            <a:r>
              <a:rPr lang="en-US" dirty="0" smtClean="0"/>
              <a:t>Post in the Brainstorming Discussion (Do this first!)</a:t>
            </a:r>
          </a:p>
          <a:p>
            <a:pPr marL="334963" lvl="1" indent="0">
              <a:buNone/>
            </a:pPr>
            <a:r>
              <a:rPr lang="en-US" dirty="0"/>
              <a:t>	Read </a:t>
            </a:r>
            <a:r>
              <a:rPr lang="en-US" dirty="0" smtClean="0"/>
              <a:t>The Leadership Team</a:t>
            </a:r>
          </a:p>
          <a:p>
            <a:pPr marL="334963" lvl="1" indent="0">
              <a:buNone/>
            </a:pPr>
            <a:r>
              <a:rPr lang="en-US" dirty="0"/>
              <a:t>	</a:t>
            </a:r>
            <a:r>
              <a:rPr lang="en-US" dirty="0" smtClean="0"/>
              <a:t>Read </a:t>
            </a:r>
            <a:r>
              <a:rPr lang="en-US" dirty="0"/>
              <a:t>Top 10 Qualities That Make A Great Leader</a:t>
            </a:r>
          </a:p>
          <a:p>
            <a:pPr marL="334963" lvl="1" indent="0">
              <a:buNone/>
            </a:pPr>
            <a:r>
              <a:rPr lang="en-US" dirty="0" smtClean="0"/>
              <a:t>	Post in Your Leadership Team Discussion</a:t>
            </a:r>
            <a:endParaRPr lang="en-US" dirty="0"/>
          </a:p>
          <a:p>
            <a:pPr marL="334963" lvl="1" indent="0">
              <a:buNone/>
            </a:pPr>
            <a:r>
              <a:rPr lang="en-US" dirty="0" smtClean="0"/>
              <a:t>	Start your action plan</a:t>
            </a:r>
            <a:endParaRPr lang="en-US" dirty="0"/>
          </a:p>
          <a:p>
            <a:pPr marL="334963" lvl="1" indent="0">
              <a:buNone/>
            </a:pPr>
            <a:r>
              <a:rPr lang="en-US" dirty="0"/>
              <a:t>	</a:t>
            </a:r>
          </a:p>
          <a:p>
            <a:pPr marL="334963" lvl="1" indent="0">
              <a:buNone/>
            </a:pPr>
            <a:r>
              <a:rPr lang="en-US" dirty="0"/>
              <a:t>See you in the threads!</a:t>
            </a:r>
          </a:p>
          <a:p>
            <a:pPr marL="334963" lvl="1" indent="0">
              <a:buNone/>
            </a:pPr>
            <a:r>
              <a:rPr lang="en-US" dirty="0"/>
              <a:t>Joanne Deitsch | </a:t>
            </a:r>
            <a:r>
              <a:rPr lang="en-US" dirty="0">
                <a:solidFill>
                  <a:srgbClr val="FF0000"/>
                </a:solidFill>
              </a:rPr>
              <a:t>joanne@foodbusiness101.com</a:t>
            </a: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21</a:t>
            </a:fld>
            <a:endParaRPr lang="en-US" dirty="0"/>
          </a:p>
        </p:txBody>
      </p:sp>
      <p:sp>
        <p:nvSpPr>
          <p:cNvPr id="9" name="Text Placeholder 8"/>
          <p:cNvSpPr>
            <a:spLocks noGrp="1"/>
          </p:cNvSpPr>
          <p:nvPr>
            <p:ph type="body" sz="quarter" idx="13"/>
          </p:nvPr>
        </p:nvSpPr>
        <p:spPr/>
        <p:txBody>
          <a:bodyPr/>
          <a:lstStyle/>
          <a:p>
            <a:r>
              <a:rPr lang="en-US" dirty="0" smtClean="0"/>
              <a:t>Event 1: Gaining Attention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0"/>
            <a:ext cx="1685441" cy="1348353"/>
          </a:xfrm>
          <a:prstGeom prst="rect">
            <a:avLst/>
          </a:prstGeom>
        </p:spPr>
      </p:pic>
    </p:spTree>
    <p:extLst>
      <p:ext uri="{BB962C8B-B14F-4D97-AF65-F5344CB8AC3E}">
        <p14:creationId xmlns:p14="http://schemas.microsoft.com/office/powerpoint/2010/main" val="795397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normAutofit fontScale="92500" lnSpcReduction="20000"/>
          </a:bodyPr>
          <a:lstStyle/>
          <a:p>
            <a:r>
              <a:rPr lang="en-US" dirty="0" smtClean="0"/>
              <a:t>Leadership Basics</a:t>
            </a:r>
          </a:p>
          <a:p>
            <a:pPr marL="347663" lvl="1" indent="0">
              <a:buNone/>
            </a:pPr>
            <a:r>
              <a:rPr lang="en-US" dirty="0" smtClean="0"/>
              <a:t>If you are a start-up, </a:t>
            </a:r>
            <a:r>
              <a:rPr lang="en-US" dirty="0" smtClean="0"/>
              <a:t>the very </a:t>
            </a:r>
            <a:r>
              <a:rPr lang="en-US" dirty="0" smtClean="0"/>
              <a:t>last thing you are probably thinking about is a Leadership Team.  While your business may never have a leadership team, it is </a:t>
            </a:r>
            <a:r>
              <a:rPr lang="en-US" i="1" dirty="0" smtClean="0"/>
              <a:t>never</a:t>
            </a:r>
            <a:r>
              <a:rPr lang="en-US" dirty="0" smtClean="0"/>
              <a:t> to early to think about leading your team, the engine that runs your business.  </a:t>
            </a:r>
            <a:endParaRPr lang="en-US" dirty="0"/>
          </a:p>
          <a:p>
            <a:pPr marL="347663" lvl="1" indent="0">
              <a:buNone/>
            </a:pPr>
            <a:endParaRPr lang="en-US" dirty="0" smtClean="0"/>
          </a:p>
          <a:p>
            <a:pPr marL="347663" lvl="1" indent="0">
              <a:buNone/>
            </a:pPr>
            <a:r>
              <a:rPr lang="en-US" dirty="0" smtClean="0"/>
              <a:t>In </a:t>
            </a:r>
            <a:r>
              <a:rPr lang="en-US" i="1" dirty="0" smtClean="0"/>
              <a:t>Dave’s Way, </a:t>
            </a:r>
            <a:r>
              <a:rPr lang="en-US" dirty="0" smtClean="0"/>
              <a:t>Dave Thomas, one of the founders of the Wendy’s franchise, </a:t>
            </a:r>
            <a:r>
              <a:rPr lang="en-US" dirty="0" smtClean="0"/>
              <a:t>shared this story: “I knew a guy named </a:t>
            </a:r>
            <a:r>
              <a:rPr lang="en-US" dirty="0" err="1" smtClean="0"/>
              <a:t>Hep</a:t>
            </a:r>
            <a:r>
              <a:rPr lang="en-US" dirty="0" smtClean="0"/>
              <a:t> who ran a little diary store.  Once, I was busy, really busy.  But he insisted that I sit down and have some coffee with him.  Then he looked straight at me and said, ‘Dave, why don’t you start running your business?’ I was stunned. What did he mean by that? </a:t>
            </a:r>
            <a:r>
              <a:rPr lang="en-US" dirty="0"/>
              <a:t> </a:t>
            </a:r>
            <a:r>
              <a:rPr lang="en-US" dirty="0" smtClean="0"/>
              <a:t>What did he think I was </a:t>
            </a:r>
            <a:r>
              <a:rPr lang="en-US" dirty="0" smtClean="0"/>
              <a:t>doing</a:t>
            </a:r>
            <a:r>
              <a:rPr lang="en-US" dirty="0" smtClean="0"/>
              <a:t>?  Wasn’t I running all over the place twelve or fourteen hours a day?  That was the point, he said.  If I stepped back and tried to organize the people and what had to be done a little better, I wouldn’t be so frantic.  That knocked me over, but there was a lot of sense to it.  You have to run your business, not let it run </a:t>
            </a:r>
            <a:r>
              <a:rPr lang="en-US" dirty="0" smtClean="0"/>
              <a:t>you.“</a:t>
            </a:r>
            <a:endParaRPr lang="en-US" dirty="0" smtClean="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22</a:t>
            </a:fld>
            <a:endParaRPr lang="en-US" dirty="0"/>
          </a:p>
        </p:txBody>
      </p:sp>
      <p:sp>
        <p:nvSpPr>
          <p:cNvPr id="9" name="Text Placeholder 8"/>
          <p:cNvSpPr>
            <a:spLocks noGrp="1"/>
          </p:cNvSpPr>
          <p:nvPr>
            <p:ph type="body" sz="quarter" idx="13"/>
          </p:nvPr>
        </p:nvSpPr>
        <p:spPr/>
        <p:txBody>
          <a:bodyPr/>
          <a:lstStyle/>
          <a:p>
            <a:r>
              <a:rPr lang="en-US" dirty="0" smtClean="0"/>
              <a:t>Event </a:t>
            </a:r>
            <a:r>
              <a:rPr lang="en-US" dirty="0"/>
              <a:t>2</a:t>
            </a:r>
            <a:r>
              <a:rPr lang="en-US" dirty="0" smtClean="0"/>
              <a:t>: Informing Learner of Objective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441" y="0"/>
            <a:ext cx="1828800" cy="1371600"/>
          </a:xfrm>
          <a:prstGeom prst="rect">
            <a:avLst/>
          </a:prstGeom>
        </p:spPr>
      </p:pic>
    </p:spTree>
    <p:extLst>
      <p:ext uri="{BB962C8B-B14F-4D97-AF65-F5344CB8AC3E}">
        <p14:creationId xmlns:p14="http://schemas.microsoft.com/office/powerpoint/2010/main" val="645299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normAutofit fontScale="92500" lnSpcReduction="10000"/>
          </a:bodyPr>
          <a:lstStyle/>
          <a:p>
            <a:pPr marL="347663" lvl="1" indent="0">
              <a:buNone/>
            </a:pPr>
            <a:r>
              <a:rPr lang="en-US" dirty="0" smtClean="0"/>
              <a:t>This week, I challenge you to adopt this mindset: start running your business rather than letting it run you!  When you start out, your leadership team might be just you and your spouse or friend.  Start imagining who will be on your leadership team, a month from now, a year from now, ten years from now.  Who will they be?  What will they do?  How will they help your business?  </a:t>
            </a:r>
          </a:p>
          <a:p>
            <a:pPr marL="347663" lvl="1" indent="0">
              <a:buNone/>
            </a:pPr>
            <a:endParaRPr lang="en-US" dirty="0"/>
          </a:p>
          <a:p>
            <a:pPr marL="347663" lvl="1" indent="0">
              <a:buNone/>
            </a:pPr>
            <a:r>
              <a:rPr lang="en-US" dirty="0" smtClean="0"/>
              <a:t>I could even argue that</a:t>
            </a:r>
            <a:r>
              <a:rPr lang="en-US" b="1" i="1" dirty="0" smtClean="0"/>
              <a:t> every </a:t>
            </a:r>
            <a:r>
              <a:rPr lang="en-US" dirty="0" smtClean="0"/>
              <a:t>dimension in this course deserves to have </a:t>
            </a:r>
            <a:r>
              <a:rPr lang="en-US" dirty="0" smtClean="0"/>
              <a:t>an individual representing that dimension on your </a:t>
            </a:r>
            <a:r>
              <a:rPr lang="en-US" dirty="0" smtClean="0"/>
              <a:t>leadership </a:t>
            </a:r>
            <a:r>
              <a:rPr lang="en-US" dirty="0" smtClean="0"/>
              <a:t>team. </a:t>
            </a:r>
          </a:p>
          <a:p>
            <a:pPr marL="347663" lvl="1" indent="0">
              <a:buNone/>
            </a:pPr>
            <a:endParaRPr lang="en-US" dirty="0" smtClean="0"/>
          </a:p>
          <a:p>
            <a:pPr marL="347663" lvl="1" indent="0">
              <a:buNone/>
            </a:pPr>
            <a:r>
              <a:rPr lang="en-US" dirty="0" smtClean="0"/>
              <a:t>Learning Objectives</a:t>
            </a:r>
          </a:p>
          <a:p>
            <a:pPr marL="690563" lvl="1" indent="-342900"/>
            <a:r>
              <a:rPr lang="en-US" dirty="0" smtClean="0"/>
              <a:t>Identify leadership team as a dimension of a food service business</a:t>
            </a:r>
          </a:p>
          <a:p>
            <a:pPr marL="690563" lvl="1" indent="-342900"/>
            <a:r>
              <a:rPr lang="en-US" dirty="0" smtClean="0"/>
              <a:t>Based on current literature, describe the characteristics of leaders and leadership teams</a:t>
            </a:r>
          </a:p>
          <a:p>
            <a:pPr marL="690563" lvl="1" indent="-342900"/>
            <a:r>
              <a:rPr lang="en-US" dirty="0" smtClean="0"/>
              <a:t>Start an action plan</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23</a:t>
            </a:fld>
            <a:endParaRPr lang="en-US" dirty="0"/>
          </a:p>
        </p:txBody>
      </p:sp>
      <p:sp>
        <p:nvSpPr>
          <p:cNvPr id="9" name="Text Placeholder 8"/>
          <p:cNvSpPr>
            <a:spLocks noGrp="1"/>
          </p:cNvSpPr>
          <p:nvPr>
            <p:ph type="body" sz="quarter" idx="13"/>
          </p:nvPr>
        </p:nvSpPr>
        <p:spPr/>
        <p:txBody>
          <a:bodyPr/>
          <a:lstStyle/>
          <a:p>
            <a:r>
              <a:rPr lang="en-US" dirty="0" smtClean="0"/>
              <a:t>Event </a:t>
            </a:r>
            <a:r>
              <a:rPr lang="en-US" dirty="0"/>
              <a:t>2</a:t>
            </a:r>
            <a:r>
              <a:rPr lang="en-US" dirty="0" smtClean="0"/>
              <a:t>: Informing Learner of Objective (</a:t>
            </a:r>
            <a:r>
              <a:rPr lang="en-US" dirty="0" err="1" smtClean="0"/>
              <a:t>Gagné</a:t>
            </a:r>
            <a:r>
              <a:rPr lang="en-US" dirty="0" smtClean="0"/>
              <a:t>) [Cont’d]</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441" y="0"/>
            <a:ext cx="1828800" cy="1371600"/>
          </a:xfrm>
          <a:prstGeom prst="rect">
            <a:avLst/>
          </a:prstGeom>
        </p:spPr>
      </p:pic>
    </p:spTree>
    <p:extLst>
      <p:ext uri="{BB962C8B-B14F-4D97-AF65-F5344CB8AC3E}">
        <p14:creationId xmlns:p14="http://schemas.microsoft.com/office/powerpoint/2010/main" val="432682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lstStyle/>
          <a:p>
            <a:pPr marL="342900" lvl="1" indent="-342900"/>
            <a:r>
              <a:rPr lang="en-US" dirty="0" smtClean="0"/>
              <a:t>Pre-Assessment</a:t>
            </a:r>
          </a:p>
          <a:p>
            <a:pPr marL="688975" lvl="2" indent="-342900"/>
            <a:r>
              <a:rPr lang="en-US" dirty="0" smtClean="0"/>
              <a:t>If learner earns 100%, they can skip this weeks reading</a:t>
            </a:r>
          </a:p>
          <a:p>
            <a:pPr marL="688975" lvl="2" indent="-342900"/>
            <a:r>
              <a:rPr lang="en-US" dirty="0" smtClean="0"/>
              <a:t>Correct answers are bolded</a:t>
            </a:r>
          </a:p>
          <a:p>
            <a:pPr marL="346075" lvl="2" indent="0">
              <a:buNone/>
            </a:pPr>
            <a:r>
              <a:rPr lang="en-US" dirty="0" smtClean="0">
                <a:solidFill>
                  <a:srgbClr val="FF0000"/>
                </a:solidFill>
              </a:rPr>
              <a:t>Question:  Finish the sentence: Ideal leaders …</a:t>
            </a:r>
          </a:p>
          <a:p>
            <a:pPr marL="346075" lvl="2" indent="0">
              <a:buNone/>
            </a:pPr>
            <a:r>
              <a:rPr lang="en-US" dirty="0" smtClean="0">
                <a:solidFill>
                  <a:srgbClr val="FF0000"/>
                </a:solidFill>
              </a:rPr>
              <a:t>Answers: a) must be experts on the job of the people they lead, b) are born, not made, </a:t>
            </a:r>
            <a:r>
              <a:rPr lang="en-US" b="1" dirty="0" smtClean="0">
                <a:solidFill>
                  <a:srgbClr val="FF0000"/>
                </a:solidFill>
              </a:rPr>
              <a:t>c) need time and coaching to develop their skill</a:t>
            </a:r>
            <a:r>
              <a:rPr lang="en-US" dirty="0" smtClean="0">
                <a:solidFill>
                  <a:srgbClr val="FF0000"/>
                </a:solidFill>
              </a:rPr>
              <a:t>,  d) are well-educated</a:t>
            </a:r>
          </a:p>
          <a:p>
            <a:pPr marL="346075" lvl="2" indent="0">
              <a:buNone/>
            </a:pPr>
            <a:r>
              <a:rPr lang="en-US" dirty="0">
                <a:solidFill>
                  <a:srgbClr val="FF0000"/>
                </a:solidFill>
              </a:rPr>
              <a:t>Question:  </a:t>
            </a:r>
            <a:r>
              <a:rPr lang="en-US" dirty="0" smtClean="0">
                <a:solidFill>
                  <a:srgbClr val="FF0000"/>
                </a:solidFill>
              </a:rPr>
              <a:t>Which is NOT a leadership characteristic</a:t>
            </a:r>
            <a:endParaRPr lang="en-US" dirty="0">
              <a:solidFill>
                <a:srgbClr val="FF0000"/>
              </a:solidFill>
            </a:endParaRPr>
          </a:p>
          <a:p>
            <a:pPr marL="346075" lvl="2" indent="0">
              <a:buNone/>
            </a:pPr>
            <a:r>
              <a:rPr lang="en-US" dirty="0">
                <a:solidFill>
                  <a:srgbClr val="FF0000"/>
                </a:solidFill>
              </a:rPr>
              <a:t>Answers: a) </a:t>
            </a:r>
            <a:r>
              <a:rPr lang="en-US" dirty="0" smtClean="0">
                <a:solidFill>
                  <a:srgbClr val="FF0000"/>
                </a:solidFill>
              </a:rPr>
              <a:t>honesty, </a:t>
            </a:r>
            <a:r>
              <a:rPr lang="en-US" b="1" dirty="0">
                <a:solidFill>
                  <a:srgbClr val="FF0000"/>
                </a:solidFill>
              </a:rPr>
              <a:t>b) </a:t>
            </a:r>
            <a:r>
              <a:rPr lang="en-US" b="1" dirty="0" smtClean="0">
                <a:solidFill>
                  <a:srgbClr val="FF0000"/>
                </a:solidFill>
              </a:rPr>
              <a:t>inability to delegate, </a:t>
            </a:r>
            <a:r>
              <a:rPr lang="en-US" dirty="0" smtClean="0">
                <a:solidFill>
                  <a:srgbClr val="FF0000"/>
                </a:solidFill>
              </a:rPr>
              <a:t>c</a:t>
            </a:r>
            <a:r>
              <a:rPr lang="en-US" dirty="0">
                <a:solidFill>
                  <a:srgbClr val="FF0000"/>
                </a:solidFill>
              </a:rPr>
              <a:t>) </a:t>
            </a:r>
            <a:r>
              <a:rPr lang="en-US" dirty="0" smtClean="0">
                <a:solidFill>
                  <a:srgbClr val="FF0000"/>
                </a:solidFill>
              </a:rPr>
              <a:t>communication</a:t>
            </a:r>
            <a:endParaRPr lang="en-US" dirty="0">
              <a:solidFill>
                <a:srgbClr val="FF0000"/>
              </a:solidFill>
            </a:endParaRPr>
          </a:p>
          <a:p>
            <a:pPr marL="346075" lvl="2" indent="0">
              <a:buNone/>
            </a:pPr>
            <a:r>
              <a:rPr lang="en-US" dirty="0" smtClean="0">
                <a:solidFill>
                  <a:srgbClr val="FF0000"/>
                </a:solidFill>
              </a:rPr>
              <a:t>, d) confident</a:t>
            </a:r>
          </a:p>
          <a:p>
            <a:pPr marL="346075" lvl="2" indent="0">
              <a:buNone/>
            </a:pPr>
            <a:r>
              <a:rPr lang="en-US" dirty="0">
                <a:solidFill>
                  <a:srgbClr val="FF0000"/>
                </a:solidFill>
              </a:rPr>
              <a:t>Question:  </a:t>
            </a:r>
            <a:r>
              <a:rPr lang="en-US" dirty="0" smtClean="0">
                <a:solidFill>
                  <a:srgbClr val="FF0000"/>
                </a:solidFill>
              </a:rPr>
              <a:t>What do good leaders do all day?</a:t>
            </a:r>
            <a:endParaRPr lang="en-US" dirty="0">
              <a:solidFill>
                <a:srgbClr val="FF0000"/>
              </a:solidFill>
            </a:endParaRPr>
          </a:p>
          <a:p>
            <a:pPr marL="346075" lvl="2" indent="0">
              <a:buNone/>
            </a:pPr>
            <a:r>
              <a:rPr lang="en-US" dirty="0">
                <a:solidFill>
                  <a:srgbClr val="FF0000"/>
                </a:solidFill>
              </a:rPr>
              <a:t>Answers: </a:t>
            </a:r>
            <a:r>
              <a:rPr lang="en-US" b="1" dirty="0">
                <a:solidFill>
                  <a:srgbClr val="FF0000"/>
                </a:solidFill>
              </a:rPr>
              <a:t>a) </a:t>
            </a:r>
            <a:r>
              <a:rPr lang="en-US" b="1" dirty="0" smtClean="0">
                <a:solidFill>
                  <a:srgbClr val="FF0000"/>
                </a:solidFill>
              </a:rPr>
              <a:t>provide structure, </a:t>
            </a:r>
            <a:r>
              <a:rPr lang="en-US" dirty="0">
                <a:solidFill>
                  <a:srgbClr val="FF0000"/>
                </a:solidFill>
              </a:rPr>
              <a:t>b) </a:t>
            </a:r>
            <a:r>
              <a:rPr lang="en-US" dirty="0" smtClean="0">
                <a:solidFill>
                  <a:srgbClr val="FF0000"/>
                </a:solidFill>
              </a:rPr>
              <a:t>raise morale, c</a:t>
            </a:r>
            <a:r>
              <a:rPr lang="en-US" dirty="0">
                <a:solidFill>
                  <a:srgbClr val="FF0000"/>
                </a:solidFill>
              </a:rPr>
              <a:t>) </a:t>
            </a:r>
            <a:r>
              <a:rPr lang="en-US" dirty="0" smtClean="0">
                <a:solidFill>
                  <a:srgbClr val="FF0000"/>
                </a:solidFill>
              </a:rPr>
              <a:t>strategize about their business, </a:t>
            </a:r>
            <a:r>
              <a:rPr lang="en-US" dirty="0">
                <a:solidFill>
                  <a:srgbClr val="FF0000"/>
                </a:solidFill>
              </a:rPr>
              <a:t>d) </a:t>
            </a:r>
            <a:r>
              <a:rPr lang="en-US" dirty="0" smtClean="0">
                <a:solidFill>
                  <a:srgbClr val="FF0000"/>
                </a:solidFill>
              </a:rPr>
              <a:t>build their teams up</a:t>
            </a:r>
            <a:endParaRPr lang="en-US" dirty="0">
              <a:solidFill>
                <a:srgbClr val="FF0000"/>
              </a:solidFill>
            </a:endParaRPr>
          </a:p>
          <a:p>
            <a:pPr marL="346075" lvl="2"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24</a:t>
            </a:fld>
            <a:endParaRPr lang="en-US" dirty="0"/>
          </a:p>
        </p:txBody>
      </p:sp>
      <p:sp>
        <p:nvSpPr>
          <p:cNvPr id="9" name="Text Placeholder 8"/>
          <p:cNvSpPr>
            <a:spLocks noGrp="1"/>
          </p:cNvSpPr>
          <p:nvPr>
            <p:ph type="body" sz="quarter" idx="13"/>
          </p:nvPr>
        </p:nvSpPr>
        <p:spPr/>
        <p:txBody>
          <a:bodyPr/>
          <a:lstStyle/>
          <a:p>
            <a:r>
              <a:rPr lang="en-US" dirty="0" smtClean="0"/>
              <a:t>Event </a:t>
            </a:r>
            <a:r>
              <a:rPr lang="en-US" dirty="0"/>
              <a:t>2</a:t>
            </a:r>
            <a:r>
              <a:rPr lang="en-US" dirty="0" smtClean="0"/>
              <a:t>: Informing Learner of Objective (</a:t>
            </a:r>
            <a:r>
              <a:rPr lang="en-US" dirty="0" err="1" smtClean="0"/>
              <a:t>Gagné</a:t>
            </a:r>
            <a:r>
              <a:rPr lang="en-US" dirty="0" smtClean="0"/>
              <a:t>) [Cont’d]</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441" y="0"/>
            <a:ext cx="1828800" cy="1371600"/>
          </a:xfrm>
          <a:prstGeom prst="rect">
            <a:avLst/>
          </a:prstGeom>
        </p:spPr>
      </p:pic>
    </p:spTree>
    <p:extLst>
      <p:ext uri="{BB962C8B-B14F-4D97-AF65-F5344CB8AC3E}">
        <p14:creationId xmlns:p14="http://schemas.microsoft.com/office/powerpoint/2010/main" val="3125235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lstStyle/>
          <a:p>
            <a:pPr marL="346075" lvl="2" indent="0">
              <a:buNone/>
            </a:pPr>
            <a:r>
              <a:rPr lang="en-US" dirty="0">
                <a:solidFill>
                  <a:srgbClr val="FF0000"/>
                </a:solidFill>
              </a:rPr>
              <a:t>Question:  </a:t>
            </a:r>
            <a:r>
              <a:rPr lang="en-US" dirty="0" smtClean="0">
                <a:solidFill>
                  <a:srgbClr val="FF0000"/>
                </a:solidFill>
              </a:rPr>
              <a:t>How do leaders inspire confidence in those they lead?</a:t>
            </a:r>
            <a:endParaRPr lang="en-US" dirty="0">
              <a:solidFill>
                <a:srgbClr val="FF0000"/>
              </a:solidFill>
            </a:endParaRPr>
          </a:p>
          <a:p>
            <a:pPr marL="346075" lvl="2" indent="0">
              <a:buNone/>
            </a:pPr>
            <a:r>
              <a:rPr lang="en-US" dirty="0">
                <a:solidFill>
                  <a:srgbClr val="FF0000"/>
                </a:solidFill>
              </a:rPr>
              <a:t>Answers: a) </a:t>
            </a:r>
            <a:r>
              <a:rPr lang="en-US" dirty="0" smtClean="0">
                <a:solidFill>
                  <a:srgbClr val="FF0000"/>
                </a:solidFill>
              </a:rPr>
              <a:t>share their vision for the business</a:t>
            </a:r>
            <a:r>
              <a:rPr lang="en-US" b="1" dirty="0" smtClean="0">
                <a:solidFill>
                  <a:srgbClr val="FF0000"/>
                </a:solidFill>
              </a:rPr>
              <a:t>, </a:t>
            </a:r>
            <a:r>
              <a:rPr lang="en-US" dirty="0">
                <a:solidFill>
                  <a:srgbClr val="FF0000"/>
                </a:solidFill>
              </a:rPr>
              <a:t>b) </a:t>
            </a:r>
            <a:r>
              <a:rPr lang="en-US" dirty="0" smtClean="0">
                <a:solidFill>
                  <a:srgbClr val="FF0000"/>
                </a:solidFill>
              </a:rPr>
              <a:t>committed to their businesses success, </a:t>
            </a:r>
            <a:r>
              <a:rPr lang="en-US" dirty="0">
                <a:solidFill>
                  <a:srgbClr val="FF0000"/>
                </a:solidFill>
              </a:rPr>
              <a:t>c) </a:t>
            </a:r>
            <a:r>
              <a:rPr lang="en-US" dirty="0" smtClean="0">
                <a:solidFill>
                  <a:srgbClr val="FF0000"/>
                </a:solidFill>
              </a:rPr>
              <a:t>are calm, </a:t>
            </a:r>
            <a:r>
              <a:rPr lang="en-US" b="1" dirty="0" smtClean="0">
                <a:solidFill>
                  <a:srgbClr val="FF0000"/>
                </a:solidFill>
              </a:rPr>
              <a:t>d</a:t>
            </a:r>
            <a:r>
              <a:rPr lang="en-US" b="1" dirty="0">
                <a:solidFill>
                  <a:srgbClr val="FF0000"/>
                </a:solidFill>
              </a:rPr>
              <a:t>) </a:t>
            </a:r>
            <a:r>
              <a:rPr lang="en-US" b="1" dirty="0" smtClean="0">
                <a:solidFill>
                  <a:srgbClr val="FF0000"/>
                </a:solidFill>
              </a:rPr>
              <a:t>all of the above</a:t>
            </a:r>
          </a:p>
          <a:p>
            <a:pPr marL="346075" lvl="2" indent="0">
              <a:buNone/>
            </a:pPr>
            <a:r>
              <a:rPr lang="en-US" dirty="0">
                <a:solidFill>
                  <a:srgbClr val="FF0000"/>
                </a:solidFill>
              </a:rPr>
              <a:t>Question:  </a:t>
            </a:r>
            <a:r>
              <a:rPr lang="en-US" dirty="0" smtClean="0">
                <a:solidFill>
                  <a:srgbClr val="FF0000"/>
                </a:solidFill>
              </a:rPr>
              <a:t>Why do businesses need leaders?</a:t>
            </a:r>
            <a:endParaRPr lang="en-US" dirty="0">
              <a:solidFill>
                <a:srgbClr val="FF0000"/>
              </a:solidFill>
            </a:endParaRPr>
          </a:p>
          <a:p>
            <a:pPr marL="346075" lvl="2" indent="0">
              <a:buNone/>
            </a:pPr>
            <a:r>
              <a:rPr lang="en-US" dirty="0">
                <a:solidFill>
                  <a:srgbClr val="FF0000"/>
                </a:solidFill>
              </a:rPr>
              <a:t>Answers: </a:t>
            </a:r>
            <a:r>
              <a:rPr lang="en-US" b="1" dirty="0">
                <a:solidFill>
                  <a:srgbClr val="FF0000"/>
                </a:solidFill>
              </a:rPr>
              <a:t>a) work hard, </a:t>
            </a:r>
            <a:r>
              <a:rPr lang="en-US" dirty="0">
                <a:solidFill>
                  <a:srgbClr val="FF0000"/>
                </a:solidFill>
              </a:rPr>
              <a:t>b) </a:t>
            </a:r>
            <a:r>
              <a:rPr lang="en-US" dirty="0" smtClean="0">
                <a:solidFill>
                  <a:srgbClr val="FF0000"/>
                </a:solidFill>
              </a:rPr>
              <a:t>to provide direction , </a:t>
            </a:r>
            <a:r>
              <a:rPr lang="en-US" dirty="0">
                <a:solidFill>
                  <a:srgbClr val="FF0000"/>
                </a:solidFill>
              </a:rPr>
              <a:t>c) </a:t>
            </a:r>
            <a:r>
              <a:rPr lang="en-US" dirty="0" smtClean="0">
                <a:solidFill>
                  <a:srgbClr val="FF0000"/>
                </a:solidFill>
              </a:rPr>
              <a:t>to ensure initiatives are carried out, </a:t>
            </a:r>
            <a:r>
              <a:rPr lang="en-US" dirty="0">
                <a:solidFill>
                  <a:srgbClr val="FF0000"/>
                </a:solidFill>
              </a:rPr>
              <a:t>d) </a:t>
            </a:r>
            <a:r>
              <a:rPr lang="en-US" dirty="0" smtClean="0">
                <a:solidFill>
                  <a:srgbClr val="FF0000"/>
                </a:solidFill>
              </a:rPr>
              <a:t>to build morale</a:t>
            </a:r>
            <a:endParaRPr lang="en-US" dirty="0">
              <a:solidFill>
                <a:srgbClr val="FF0000"/>
              </a:solidFill>
            </a:endParaRPr>
          </a:p>
          <a:p>
            <a:pPr marL="346075" lvl="2"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25</a:t>
            </a:fld>
            <a:endParaRPr lang="en-US" dirty="0"/>
          </a:p>
        </p:txBody>
      </p:sp>
      <p:sp>
        <p:nvSpPr>
          <p:cNvPr id="9" name="Text Placeholder 8"/>
          <p:cNvSpPr>
            <a:spLocks noGrp="1"/>
          </p:cNvSpPr>
          <p:nvPr>
            <p:ph type="body" sz="quarter" idx="13"/>
          </p:nvPr>
        </p:nvSpPr>
        <p:spPr/>
        <p:txBody>
          <a:bodyPr/>
          <a:lstStyle/>
          <a:p>
            <a:r>
              <a:rPr lang="en-US" dirty="0" smtClean="0"/>
              <a:t>Event </a:t>
            </a:r>
            <a:r>
              <a:rPr lang="en-US" dirty="0"/>
              <a:t>2</a:t>
            </a:r>
            <a:r>
              <a:rPr lang="en-US" dirty="0" smtClean="0"/>
              <a:t>: Informing Learner of Objective (</a:t>
            </a:r>
            <a:r>
              <a:rPr lang="en-US" dirty="0" err="1" smtClean="0"/>
              <a:t>Gagné</a:t>
            </a:r>
            <a:r>
              <a:rPr lang="en-US" dirty="0" smtClean="0"/>
              <a:t>) [Cont’d]</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441" y="0"/>
            <a:ext cx="1828800" cy="1371600"/>
          </a:xfrm>
          <a:prstGeom prst="rect">
            <a:avLst/>
          </a:prstGeom>
        </p:spPr>
      </p:pic>
    </p:spTree>
    <p:extLst>
      <p:ext uri="{BB962C8B-B14F-4D97-AF65-F5344CB8AC3E}">
        <p14:creationId xmlns:p14="http://schemas.microsoft.com/office/powerpoint/2010/main" val="2668695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lstStyle/>
          <a:p>
            <a:r>
              <a:rPr lang="en-US" dirty="0" smtClean="0"/>
              <a:t>Brainstorming Discussion</a:t>
            </a:r>
          </a:p>
          <a:p>
            <a:pPr lvl="1"/>
            <a:r>
              <a:rPr lang="en-US" dirty="0"/>
              <a:t>Discussion Forum via Moodle Classroom</a:t>
            </a:r>
          </a:p>
          <a:p>
            <a:pPr lvl="1"/>
            <a:r>
              <a:rPr lang="en-US" dirty="0" smtClean="0"/>
              <a:t>Share with the class your experiences leading other people.  What was the situation?  What did you do?  If you are comfortable sharing, did get any feedback for those you led and what was it?</a:t>
            </a:r>
          </a:p>
          <a:p>
            <a:pPr marL="458788" lvl="1" indent="0">
              <a:buNone/>
            </a:pPr>
            <a:r>
              <a:rPr lang="en-US" dirty="0" smtClean="0"/>
              <a:t>Before you say, “I’ve never lead a team!” remember those times you led a sports or professional association team OR lead a group project at school</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26</a:t>
            </a:fld>
            <a:endParaRPr lang="en-US" dirty="0"/>
          </a:p>
        </p:txBody>
      </p:sp>
      <p:sp>
        <p:nvSpPr>
          <p:cNvPr id="9" name="Text Placeholder 8"/>
          <p:cNvSpPr>
            <a:spLocks noGrp="1"/>
          </p:cNvSpPr>
          <p:nvPr>
            <p:ph type="body" sz="quarter" idx="13"/>
          </p:nvPr>
        </p:nvSpPr>
        <p:spPr/>
        <p:txBody>
          <a:bodyPr/>
          <a:lstStyle/>
          <a:p>
            <a:r>
              <a:rPr lang="en-US" dirty="0" smtClean="0"/>
              <a:t>Event 3: Stimulating Recall of Previous Learning (</a:t>
            </a:r>
            <a:r>
              <a:rPr lang="en-US" dirty="0" err="1" smtClean="0"/>
              <a:t>Gagné</a:t>
            </a:r>
            <a:r>
              <a:rPr lang="en-US" dirty="0" smtClean="0"/>
              <a:t>)</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263" y="0"/>
            <a:ext cx="1729353" cy="1296677"/>
          </a:xfrm>
          <a:prstGeom prst="rect">
            <a:avLst/>
          </a:prstGeom>
        </p:spPr>
      </p:pic>
    </p:spTree>
    <p:extLst>
      <p:ext uri="{BB962C8B-B14F-4D97-AF65-F5344CB8AC3E}">
        <p14:creationId xmlns:p14="http://schemas.microsoft.com/office/powerpoint/2010/main" val="325921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lstStyle/>
          <a:p>
            <a:r>
              <a:rPr lang="en-US" dirty="0"/>
              <a:t>Read </a:t>
            </a:r>
            <a:r>
              <a:rPr lang="en-US" dirty="0" smtClean="0"/>
              <a:t>The Leadership Team</a:t>
            </a:r>
          </a:p>
          <a:p>
            <a:pPr lvl="1"/>
            <a:r>
              <a:rPr lang="en-US" dirty="0">
                <a:hlinkClick r:id="rId2"/>
              </a:rPr>
              <a:t>http://</a:t>
            </a:r>
            <a:r>
              <a:rPr lang="en-US" dirty="0" smtClean="0">
                <a:hlinkClick r:id="rId2"/>
              </a:rPr>
              <a:t>mg.dsub.net/sites/default/files/press/hbr_article_leadership_team.pdf</a:t>
            </a:r>
            <a:r>
              <a:rPr lang="en-US" dirty="0" smtClean="0"/>
              <a:t/>
            </a:r>
            <a:br>
              <a:rPr lang="en-US" dirty="0" smtClean="0"/>
            </a:br>
            <a:endParaRPr lang="en-US" dirty="0" smtClean="0"/>
          </a:p>
          <a:p>
            <a:r>
              <a:rPr lang="en-US" dirty="0"/>
              <a:t>Read Top 10 Qualities That Make A Great </a:t>
            </a:r>
            <a:r>
              <a:rPr lang="en-US" dirty="0" smtClean="0"/>
              <a:t>Leader</a:t>
            </a:r>
          </a:p>
          <a:p>
            <a:pPr lvl="1"/>
            <a:r>
              <a:rPr lang="en-US" dirty="0">
                <a:hlinkClick r:id="rId3"/>
              </a:rPr>
              <a:t>http://www.forbes.com/sites/tanyaprive/2012/12/19/top-10-qualities-that-make-a-great-leader</a:t>
            </a:r>
            <a:r>
              <a:rPr lang="en-US" dirty="0" smtClean="0">
                <a:hlinkClick r:id="rId3"/>
              </a:rPr>
              <a:t>/</a:t>
            </a:r>
            <a:r>
              <a:rPr lang="en-US" dirty="0" smtClean="0"/>
              <a: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27</a:t>
            </a:fld>
            <a:endParaRPr lang="en-US" dirty="0"/>
          </a:p>
        </p:txBody>
      </p:sp>
      <p:sp>
        <p:nvSpPr>
          <p:cNvPr id="9" name="Text Placeholder 8"/>
          <p:cNvSpPr>
            <a:spLocks noGrp="1"/>
          </p:cNvSpPr>
          <p:nvPr>
            <p:ph type="body" sz="quarter" idx="13"/>
          </p:nvPr>
        </p:nvSpPr>
        <p:spPr/>
        <p:txBody>
          <a:bodyPr/>
          <a:lstStyle/>
          <a:p>
            <a:r>
              <a:rPr lang="en-US" dirty="0" smtClean="0"/>
              <a:t>Event 4: Presenting the Stimulus (</a:t>
            </a:r>
            <a:r>
              <a:rPr lang="en-US" dirty="0" err="1" smtClean="0"/>
              <a:t>Gagné</a:t>
            </a:r>
            <a:r>
              <a:rPr lang="en-US" dirty="0" smtClean="0"/>
              <a:t>)</a:t>
            </a:r>
            <a:endParaRPr lang="en-US" dirty="0"/>
          </a:p>
        </p:txBody>
      </p:sp>
      <p:grpSp>
        <p:nvGrpSpPr>
          <p:cNvPr id="10" name="Group 9"/>
          <p:cNvGrpSpPr/>
          <p:nvPr/>
        </p:nvGrpSpPr>
        <p:grpSpPr>
          <a:xfrm>
            <a:off x="6705600" y="0"/>
            <a:ext cx="2133600" cy="1464450"/>
            <a:chOff x="6705600" y="0"/>
            <a:chExt cx="2133600" cy="1464450"/>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0"/>
              <a:ext cx="2133600" cy="146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972300" y="409060"/>
              <a:ext cx="1600200" cy="646331"/>
            </a:xfrm>
            <a:prstGeom prst="rect">
              <a:avLst/>
            </a:prstGeom>
            <a:noFill/>
          </p:spPr>
          <p:txBody>
            <a:bodyPr wrap="square" rtlCol="0">
              <a:spAutoFit/>
            </a:bodyPr>
            <a:lstStyle/>
            <a:p>
              <a:r>
                <a:rPr lang="en-US" sz="3600" dirty="0" smtClean="0">
                  <a:solidFill>
                    <a:schemeClr val="bg1"/>
                  </a:solidFill>
                  <a:latin typeface="Brush Script MT" panose="03060802040406070304" pitchFamily="66" charset="0"/>
                </a:rPr>
                <a:t>Stimulus</a:t>
              </a:r>
              <a:endParaRPr lang="en-US" sz="3600" dirty="0">
                <a:solidFill>
                  <a:schemeClr val="bg1"/>
                </a:solidFill>
                <a:latin typeface="Brush Script MT" panose="03060802040406070304" pitchFamily="66" charset="0"/>
              </a:endParaRPr>
            </a:p>
          </p:txBody>
        </p:sp>
      </p:grpSp>
    </p:spTree>
    <p:extLst>
      <p:ext uri="{BB962C8B-B14F-4D97-AF65-F5344CB8AC3E}">
        <p14:creationId xmlns:p14="http://schemas.microsoft.com/office/powerpoint/2010/main" val="3792407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lstStyle/>
          <a:p>
            <a:r>
              <a:rPr lang="en-US" dirty="0" smtClean="0"/>
              <a:t>Learning </a:t>
            </a:r>
            <a:r>
              <a:rPr lang="en-US" dirty="0"/>
              <a:t>guidance for the entire course are elaborated in the attached </a:t>
            </a:r>
            <a:r>
              <a:rPr lang="en-US" b="1" dirty="0" smtClean="0">
                <a:solidFill>
                  <a:srgbClr val="FF0000"/>
                </a:solidFill>
              </a:rPr>
              <a:t>Syllabus</a:t>
            </a: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28</a:t>
            </a:fld>
            <a:endParaRPr lang="en-US" dirty="0"/>
          </a:p>
        </p:txBody>
      </p:sp>
      <p:sp>
        <p:nvSpPr>
          <p:cNvPr id="9" name="Text Placeholder 8"/>
          <p:cNvSpPr>
            <a:spLocks noGrp="1"/>
          </p:cNvSpPr>
          <p:nvPr>
            <p:ph type="body" sz="quarter" idx="13"/>
          </p:nvPr>
        </p:nvSpPr>
        <p:spPr/>
        <p:txBody>
          <a:bodyPr/>
          <a:lstStyle/>
          <a:p>
            <a:r>
              <a:rPr lang="en-US" dirty="0" smtClean="0"/>
              <a:t>Event 5: Providing Learning Guidance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0"/>
            <a:ext cx="1609241" cy="1351309"/>
          </a:xfrm>
          <a:prstGeom prst="rect">
            <a:avLst/>
          </a:prstGeom>
        </p:spPr>
      </p:pic>
    </p:spTree>
    <p:extLst>
      <p:ext uri="{BB962C8B-B14F-4D97-AF65-F5344CB8AC3E}">
        <p14:creationId xmlns:p14="http://schemas.microsoft.com/office/powerpoint/2010/main" val="692609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lstStyle/>
          <a:p>
            <a:r>
              <a:rPr lang="en-US" dirty="0"/>
              <a:t>Leadership Team Discussion</a:t>
            </a:r>
          </a:p>
          <a:p>
            <a:pPr lvl="1"/>
            <a:r>
              <a:rPr lang="en-US" dirty="0"/>
              <a:t>Discussion Forum via Moodle Classroom</a:t>
            </a:r>
          </a:p>
          <a:p>
            <a:pPr lvl="1"/>
            <a:r>
              <a:rPr lang="en-US" dirty="0"/>
              <a:t>Share with the </a:t>
            </a:r>
            <a:r>
              <a:rPr lang="en-US" dirty="0" smtClean="0"/>
              <a:t>class details about your current leadership team or how you imagine your leadership team will look like 5 years for now.  Who will be on the team?  What will they do?  </a:t>
            </a:r>
            <a:br>
              <a:rPr lang="en-US" dirty="0" smtClean="0"/>
            </a:br>
            <a:r>
              <a:rPr lang="en-US" dirty="0" smtClean="0"/>
              <a:t/>
            </a:r>
            <a:br>
              <a:rPr lang="en-US" dirty="0" smtClean="0"/>
            </a:br>
            <a:r>
              <a:rPr lang="en-US" dirty="0" smtClean="0"/>
              <a:t>To get ideas about who should be on your future team and how they should interact, be sure to run an internet search on large scale franchises that serve the same food you do or envision serving</a:t>
            </a:r>
            <a:endParaRPr lang="en-US" dirty="0"/>
          </a:p>
          <a:p>
            <a:pPr marL="0"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29</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763952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Couse Basics [1 </a:t>
            </a:r>
            <a:r>
              <a:rPr lang="en-US" dirty="0" smtClean="0">
                <a:latin typeface="+mn-lt"/>
              </a:rPr>
              <a:t>of 3]</a:t>
            </a:r>
            <a:endParaRPr lang="en-US" dirty="0"/>
          </a:p>
        </p:txBody>
      </p:sp>
      <p:sp>
        <p:nvSpPr>
          <p:cNvPr id="3" name="Content Placeholder 2"/>
          <p:cNvSpPr>
            <a:spLocks noGrp="1"/>
          </p:cNvSpPr>
          <p:nvPr>
            <p:ph idx="1"/>
          </p:nvPr>
        </p:nvSpPr>
        <p:spPr>
          <a:xfrm>
            <a:off x="457200" y="1752600"/>
            <a:ext cx="7696200" cy="3992564"/>
          </a:xfrm>
        </p:spPr>
        <p:txBody>
          <a:bodyPr/>
          <a:lstStyle/>
          <a:p>
            <a:r>
              <a:rPr lang="en-US" dirty="0"/>
              <a:t>The course aims to orient restaurateurs to the realities and dimensions of a start-up operation</a:t>
            </a:r>
          </a:p>
          <a:p>
            <a:r>
              <a:rPr lang="en-US" dirty="0" smtClean="0"/>
              <a:t>14 week online course</a:t>
            </a:r>
          </a:p>
          <a:p>
            <a:pPr lvl="1"/>
            <a:r>
              <a:rPr lang="en-US" dirty="0" smtClean="0"/>
              <a:t>Two weeks for welcome and wrap up</a:t>
            </a:r>
          </a:p>
          <a:p>
            <a:pPr lvl="1"/>
            <a:r>
              <a:rPr lang="en-US" dirty="0" smtClean="0"/>
              <a:t>12 topics are discussed, one for each of the remaining 12 weeks</a:t>
            </a:r>
          </a:p>
          <a:p>
            <a:pPr marL="0" indent="0">
              <a:buNone/>
            </a:pPr>
            <a:endParaRPr lang="en-US" dirty="0" smtClean="0"/>
          </a:p>
          <a:p>
            <a:pPr lvl="1"/>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t>Overview</a:t>
            </a:r>
            <a:endParaRPr lang="en-US" dirty="0"/>
          </a:p>
        </p:txBody>
      </p:sp>
      <p:sp>
        <p:nvSpPr>
          <p:cNvPr id="6" name="Slide Number Placeholder 5"/>
          <p:cNvSpPr>
            <a:spLocks noGrp="1"/>
          </p:cNvSpPr>
          <p:nvPr>
            <p:ph type="sldNum" sz="quarter" idx="12"/>
          </p:nvPr>
        </p:nvSpPr>
        <p:spPr/>
        <p:txBody>
          <a:bodyPr/>
          <a:lstStyle/>
          <a:p>
            <a:fld id="{54D5B694-C605-47C0-B0DF-77BE247353EB}" type="slidenum">
              <a:rPr lang="en-US" smtClean="0"/>
              <a:t>3</a:t>
            </a:fld>
            <a:endParaRPr lang="en-US" dirty="0"/>
          </a:p>
        </p:txBody>
      </p:sp>
    </p:spTree>
    <p:extLst>
      <p:ext uri="{BB962C8B-B14F-4D97-AF65-F5344CB8AC3E}">
        <p14:creationId xmlns:p14="http://schemas.microsoft.com/office/powerpoint/2010/main" val="737319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lstStyle/>
          <a:p>
            <a:r>
              <a:rPr lang="en-US" dirty="0"/>
              <a:t>Brainstorming </a:t>
            </a:r>
            <a:r>
              <a:rPr lang="en-US" dirty="0" smtClean="0"/>
              <a:t>Discussion</a:t>
            </a:r>
          </a:p>
          <a:p>
            <a:pPr marL="688975" lvl="2" indent="-342900">
              <a:spcAft>
                <a:spcPts val="600"/>
              </a:spcAft>
            </a:pPr>
            <a:r>
              <a:rPr lang="en-US" dirty="0"/>
              <a:t>Discussion Forum via Moodle </a:t>
            </a:r>
            <a:r>
              <a:rPr lang="en-US" dirty="0" smtClean="0"/>
              <a:t>Classroom</a:t>
            </a:r>
          </a:p>
          <a:p>
            <a:pPr marL="688975" lvl="2" indent="-342900">
              <a:spcAft>
                <a:spcPts val="600"/>
              </a:spcAft>
            </a:pPr>
            <a:r>
              <a:rPr lang="en-US" dirty="0" smtClean="0"/>
              <a:t>Respond to learner’s posts and comments</a:t>
            </a:r>
            <a:endParaRPr lang="en-US" dirty="0"/>
          </a:p>
          <a:p>
            <a:pPr marL="274320" lvl="1" indent="0">
              <a:buNone/>
            </a:pPr>
            <a:endParaRPr lang="en-US" dirty="0" smtClean="0"/>
          </a:p>
          <a:p>
            <a:r>
              <a:rPr lang="en-US" dirty="0"/>
              <a:t>Leadership Team </a:t>
            </a:r>
            <a:r>
              <a:rPr lang="en-US" dirty="0" smtClean="0"/>
              <a:t>Discussion</a:t>
            </a:r>
          </a:p>
          <a:p>
            <a:pPr marL="688975" lvl="2" indent="-342900">
              <a:spcAft>
                <a:spcPts val="600"/>
              </a:spcAft>
            </a:pPr>
            <a:r>
              <a:rPr lang="en-US" dirty="0"/>
              <a:t>Discussion Forum via Moodle Classroom</a:t>
            </a:r>
          </a:p>
          <a:p>
            <a:pPr marL="688975" lvl="2" indent="-342900">
              <a:spcAft>
                <a:spcPts val="600"/>
              </a:spcAft>
            </a:pPr>
            <a:r>
              <a:rPr lang="en-US" dirty="0"/>
              <a:t>Respond to learner’s posts and comments</a:t>
            </a:r>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30</a:t>
            </a:fld>
            <a:endParaRPr lang="en-US" dirty="0"/>
          </a:p>
        </p:txBody>
      </p:sp>
      <p:sp>
        <p:nvSpPr>
          <p:cNvPr id="9" name="Text Placeholder 8"/>
          <p:cNvSpPr>
            <a:spLocks noGrp="1"/>
          </p:cNvSpPr>
          <p:nvPr>
            <p:ph type="body" sz="quarter" idx="13"/>
          </p:nvPr>
        </p:nvSpPr>
        <p:spPr/>
        <p:txBody>
          <a:bodyPr/>
          <a:lstStyle/>
          <a:p>
            <a:r>
              <a:rPr lang="en-US" dirty="0" smtClean="0"/>
              <a:t>Event 7: Providing Feedback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0"/>
            <a:ext cx="1127502" cy="1273839"/>
          </a:xfrm>
          <a:prstGeom prst="rect">
            <a:avLst/>
          </a:prstGeom>
        </p:spPr>
      </p:pic>
    </p:spTree>
    <p:extLst>
      <p:ext uri="{BB962C8B-B14F-4D97-AF65-F5344CB8AC3E}">
        <p14:creationId xmlns:p14="http://schemas.microsoft.com/office/powerpoint/2010/main" val="2264782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lstStyle/>
          <a:p>
            <a:r>
              <a:rPr lang="en-US" dirty="0" smtClean="0"/>
              <a:t>Formal assessments will take place later in the course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31</a:t>
            </a:fld>
            <a:endParaRPr lang="en-US" dirty="0"/>
          </a:p>
        </p:txBody>
      </p:sp>
      <p:sp>
        <p:nvSpPr>
          <p:cNvPr id="9" name="Text Placeholder 8"/>
          <p:cNvSpPr>
            <a:spLocks noGrp="1"/>
          </p:cNvSpPr>
          <p:nvPr>
            <p:ph type="body" sz="quarter" idx="13"/>
          </p:nvPr>
        </p:nvSpPr>
        <p:spPr/>
        <p:txBody>
          <a:bodyPr/>
          <a:lstStyle/>
          <a:p>
            <a:r>
              <a:rPr lang="en-US" dirty="0" smtClean="0"/>
              <a:t>Event 8: Assessing Performance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26" y="-11624"/>
            <a:ext cx="919534" cy="1383223"/>
          </a:xfrm>
          <a:prstGeom prst="rect">
            <a:avLst/>
          </a:prstGeom>
        </p:spPr>
      </p:pic>
    </p:spTree>
    <p:extLst>
      <p:ext uri="{BB962C8B-B14F-4D97-AF65-F5344CB8AC3E}">
        <p14:creationId xmlns:p14="http://schemas.microsoft.com/office/powerpoint/2010/main" val="937626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lstStyle/>
          <a:p>
            <a:r>
              <a:rPr lang="en-US" dirty="0"/>
              <a:t>Learning Journal</a:t>
            </a:r>
          </a:p>
          <a:p>
            <a:pPr lvl="1"/>
            <a:r>
              <a:rPr lang="en-US" dirty="0"/>
              <a:t>Posted in the New Forum of the Moodle Classroom</a:t>
            </a:r>
          </a:p>
          <a:p>
            <a:pPr lvl="2"/>
            <a:r>
              <a:rPr lang="en-US" dirty="0">
                <a:solidFill>
                  <a:srgbClr val="FF0000"/>
                </a:solidFill>
              </a:rPr>
              <a:t>Learning Journal Instructions</a:t>
            </a:r>
          </a:p>
          <a:p>
            <a:pPr lvl="2"/>
            <a:r>
              <a:rPr lang="en-US" dirty="0">
                <a:solidFill>
                  <a:srgbClr val="FF0000"/>
                </a:solidFill>
              </a:rPr>
              <a:t>Learning Journal Template</a:t>
            </a:r>
          </a:p>
          <a:p>
            <a:pPr marL="0"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32</a:t>
            </a:fld>
            <a:endParaRPr lang="en-US" dirty="0"/>
          </a:p>
        </p:txBody>
      </p:sp>
      <p:sp>
        <p:nvSpPr>
          <p:cNvPr id="9" name="Text Placeholder 8"/>
          <p:cNvSpPr>
            <a:spLocks noGrp="1"/>
          </p:cNvSpPr>
          <p:nvPr>
            <p:ph type="body" sz="quarter" idx="13"/>
          </p:nvPr>
        </p:nvSpPr>
        <p:spPr/>
        <p:txBody>
          <a:bodyPr/>
          <a:lstStyle/>
          <a:p>
            <a:r>
              <a:rPr lang="en-US" dirty="0" smtClean="0"/>
              <a:t>Event 9: Enhancing Retention and Transfer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052" y="3807"/>
            <a:ext cx="2141982" cy="1255014"/>
          </a:xfrm>
          <a:prstGeom prst="rect">
            <a:avLst/>
          </a:prstGeom>
        </p:spPr>
      </p:pic>
    </p:spTree>
    <p:extLst>
      <p:ext uri="{BB962C8B-B14F-4D97-AF65-F5344CB8AC3E}">
        <p14:creationId xmlns:p14="http://schemas.microsoft.com/office/powerpoint/2010/main" val="4199822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Topic: planning (Week 13)</a:t>
            </a:r>
            <a:endParaRPr lang="en-US" dirty="0"/>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33</a:t>
            </a:fld>
            <a:endParaRPr lang="en-US" dirty="0"/>
          </a:p>
        </p:txBody>
      </p:sp>
      <p:sp>
        <p:nvSpPr>
          <p:cNvPr id="9" name="Text Placeholder 8"/>
          <p:cNvSpPr>
            <a:spLocks noGrp="1"/>
          </p:cNvSpPr>
          <p:nvPr>
            <p:ph type="body" sz="quarter" idx="13"/>
          </p:nvPr>
        </p:nvSpPr>
        <p:spPr/>
        <p:txBody>
          <a:bodyPr/>
          <a:lstStyle/>
          <a:p>
            <a:r>
              <a:rPr lang="en-US" dirty="0" smtClean="0"/>
              <a:t>Event 1: Gaining Attention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0"/>
            <a:ext cx="1685441" cy="1348353"/>
          </a:xfrm>
          <a:prstGeom prst="rect">
            <a:avLst/>
          </a:prstGeom>
        </p:spPr>
      </p:pic>
    </p:spTree>
    <p:extLst>
      <p:ext uri="{BB962C8B-B14F-4D97-AF65-F5344CB8AC3E}">
        <p14:creationId xmlns:p14="http://schemas.microsoft.com/office/powerpoint/2010/main" val="18653872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planning (Week 13)</a:t>
            </a:r>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34</a:t>
            </a:fld>
            <a:endParaRPr lang="en-US" dirty="0"/>
          </a:p>
        </p:txBody>
      </p:sp>
      <p:sp>
        <p:nvSpPr>
          <p:cNvPr id="9" name="Text Placeholder 8"/>
          <p:cNvSpPr>
            <a:spLocks noGrp="1"/>
          </p:cNvSpPr>
          <p:nvPr>
            <p:ph type="body" sz="quarter" idx="13"/>
          </p:nvPr>
        </p:nvSpPr>
        <p:spPr/>
        <p:txBody>
          <a:bodyPr/>
          <a:lstStyle/>
          <a:p>
            <a:r>
              <a:rPr lang="en-US" dirty="0" smtClean="0"/>
              <a:t>Event </a:t>
            </a:r>
            <a:r>
              <a:rPr lang="en-US" dirty="0"/>
              <a:t>2</a:t>
            </a:r>
            <a:r>
              <a:rPr lang="en-US" dirty="0" smtClean="0"/>
              <a:t>: Informing Learner of Objective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441" y="0"/>
            <a:ext cx="1828800" cy="1371600"/>
          </a:xfrm>
          <a:prstGeom prst="rect">
            <a:avLst/>
          </a:prstGeom>
        </p:spPr>
      </p:pic>
    </p:spTree>
    <p:extLst>
      <p:ext uri="{BB962C8B-B14F-4D97-AF65-F5344CB8AC3E}">
        <p14:creationId xmlns:p14="http://schemas.microsoft.com/office/powerpoint/2010/main" val="456147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planning (Week 13)</a:t>
            </a:r>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35</a:t>
            </a:fld>
            <a:endParaRPr lang="en-US" dirty="0"/>
          </a:p>
        </p:txBody>
      </p:sp>
      <p:sp>
        <p:nvSpPr>
          <p:cNvPr id="9" name="Text Placeholder 8"/>
          <p:cNvSpPr>
            <a:spLocks noGrp="1"/>
          </p:cNvSpPr>
          <p:nvPr>
            <p:ph type="body" sz="quarter" idx="13"/>
          </p:nvPr>
        </p:nvSpPr>
        <p:spPr/>
        <p:txBody>
          <a:bodyPr/>
          <a:lstStyle/>
          <a:p>
            <a:r>
              <a:rPr lang="en-US" dirty="0" smtClean="0"/>
              <a:t>Event 3: Stimulating Recall of Previous Learning (</a:t>
            </a:r>
            <a:r>
              <a:rPr lang="en-US" dirty="0" err="1" smtClean="0"/>
              <a:t>Gagné</a:t>
            </a:r>
            <a:r>
              <a:rPr lang="en-US" dirty="0" smtClean="0"/>
              <a:t>)</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263" y="0"/>
            <a:ext cx="1729353" cy="1296677"/>
          </a:xfrm>
          <a:prstGeom prst="rect">
            <a:avLst/>
          </a:prstGeom>
        </p:spPr>
      </p:pic>
    </p:spTree>
    <p:extLst>
      <p:ext uri="{BB962C8B-B14F-4D97-AF65-F5344CB8AC3E}">
        <p14:creationId xmlns:p14="http://schemas.microsoft.com/office/powerpoint/2010/main" val="2208053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planning (Week 13)</a:t>
            </a:r>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36</a:t>
            </a:fld>
            <a:endParaRPr lang="en-US" dirty="0"/>
          </a:p>
        </p:txBody>
      </p:sp>
      <p:sp>
        <p:nvSpPr>
          <p:cNvPr id="9" name="Text Placeholder 8"/>
          <p:cNvSpPr>
            <a:spLocks noGrp="1"/>
          </p:cNvSpPr>
          <p:nvPr>
            <p:ph type="body" sz="quarter" idx="13"/>
          </p:nvPr>
        </p:nvSpPr>
        <p:spPr/>
        <p:txBody>
          <a:bodyPr/>
          <a:lstStyle/>
          <a:p>
            <a:r>
              <a:rPr lang="en-US" dirty="0" smtClean="0"/>
              <a:t>Event 4: Presenting the Stimulus (</a:t>
            </a:r>
            <a:r>
              <a:rPr lang="en-US" dirty="0" err="1" smtClean="0"/>
              <a:t>Gagné</a:t>
            </a:r>
            <a:r>
              <a:rPr lang="en-US" dirty="0" smtClean="0"/>
              <a:t>)</a:t>
            </a:r>
            <a:endParaRPr lang="en-US" dirty="0"/>
          </a:p>
        </p:txBody>
      </p:sp>
      <p:grpSp>
        <p:nvGrpSpPr>
          <p:cNvPr id="10" name="Group 9"/>
          <p:cNvGrpSpPr/>
          <p:nvPr/>
        </p:nvGrpSpPr>
        <p:grpSpPr>
          <a:xfrm>
            <a:off x="6705600" y="0"/>
            <a:ext cx="2133600" cy="1464450"/>
            <a:chOff x="6705600" y="0"/>
            <a:chExt cx="2133600" cy="146445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0"/>
              <a:ext cx="2133600" cy="146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972300" y="409060"/>
              <a:ext cx="1600200" cy="646331"/>
            </a:xfrm>
            <a:prstGeom prst="rect">
              <a:avLst/>
            </a:prstGeom>
            <a:noFill/>
          </p:spPr>
          <p:txBody>
            <a:bodyPr wrap="square" rtlCol="0">
              <a:spAutoFit/>
            </a:bodyPr>
            <a:lstStyle/>
            <a:p>
              <a:r>
                <a:rPr lang="en-US" sz="3600" dirty="0" smtClean="0">
                  <a:solidFill>
                    <a:schemeClr val="bg1"/>
                  </a:solidFill>
                  <a:latin typeface="Brush Script MT" panose="03060802040406070304" pitchFamily="66" charset="0"/>
                </a:rPr>
                <a:t>Stimulus</a:t>
              </a:r>
              <a:endParaRPr lang="en-US" sz="3600" dirty="0">
                <a:solidFill>
                  <a:schemeClr val="bg1"/>
                </a:solidFill>
                <a:latin typeface="Brush Script MT" panose="03060802040406070304" pitchFamily="66" charset="0"/>
              </a:endParaRPr>
            </a:p>
          </p:txBody>
        </p:sp>
      </p:grpSp>
    </p:spTree>
    <p:extLst>
      <p:ext uri="{BB962C8B-B14F-4D97-AF65-F5344CB8AC3E}">
        <p14:creationId xmlns:p14="http://schemas.microsoft.com/office/powerpoint/2010/main" val="4020860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planning (Week 13</a:t>
            </a:r>
            <a:r>
              <a:rPr lang="en-US" dirty="0" smtClean="0"/>
              <a:t>)</a:t>
            </a:r>
            <a:endParaRPr lang="en-US" dirty="0"/>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37</a:t>
            </a:fld>
            <a:endParaRPr lang="en-US" dirty="0"/>
          </a:p>
        </p:txBody>
      </p:sp>
      <p:sp>
        <p:nvSpPr>
          <p:cNvPr id="9" name="Text Placeholder 8"/>
          <p:cNvSpPr>
            <a:spLocks noGrp="1"/>
          </p:cNvSpPr>
          <p:nvPr>
            <p:ph type="body" sz="quarter" idx="13"/>
          </p:nvPr>
        </p:nvSpPr>
        <p:spPr/>
        <p:txBody>
          <a:bodyPr/>
          <a:lstStyle/>
          <a:p>
            <a:r>
              <a:rPr lang="en-US" dirty="0" smtClean="0"/>
              <a:t>Event 5: Providing Learning Guidance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0"/>
            <a:ext cx="1609241" cy="1351309"/>
          </a:xfrm>
          <a:prstGeom prst="rect">
            <a:avLst/>
          </a:prstGeom>
        </p:spPr>
      </p:pic>
    </p:spTree>
    <p:extLst>
      <p:ext uri="{BB962C8B-B14F-4D97-AF65-F5344CB8AC3E}">
        <p14:creationId xmlns:p14="http://schemas.microsoft.com/office/powerpoint/2010/main" val="3900055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planning (Week 13)</a:t>
            </a:r>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38</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710675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planning (Week 13)</a:t>
            </a:r>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39</a:t>
            </a:fld>
            <a:endParaRPr lang="en-US" dirty="0"/>
          </a:p>
        </p:txBody>
      </p:sp>
      <p:sp>
        <p:nvSpPr>
          <p:cNvPr id="9" name="Text Placeholder 8"/>
          <p:cNvSpPr>
            <a:spLocks noGrp="1"/>
          </p:cNvSpPr>
          <p:nvPr>
            <p:ph type="body" sz="quarter" idx="13"/>
          </p:nvPr>
        </p:nvSpPr>
        <p:spPr/>
        <p:txBody>
          <a:bodyPr/>
          <a:lstStyle/>
          <a:p>
            <a:r>
              <a:rPr lang="en-US" dirty="0" smtClean="0"/>
              <a:t>Event 7: Providing Feedback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0"/>
            <a:ext cx="1127502" cy="1273839"/>
          </a:xfrm>
          <a:prstGeom prst="rect">
            <a:avLst/>
          </a:prstGeom>
        </p:spPr>
      </p:pic>
    </p:spTree>
    <p:extLst>
      <p:ext uri="{BB962C8B-B14F-4D97-AF65-F5344CB8AC3E}">
        <p14:creationId xmlns:p14="http://schemas.microsoft.com/office/powerpoint/2010/main" val="4212846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Couse Basics [2 </a:t>
            </a:r>
            <a:r>
              <a:rPr lang="en-US" dirty="0" smtClean="0">
                <a:latin typeface="+mn-lt"/>
              </a:rPr>
              <a:t>of 3]</a:t>
            </a:r>
            <a:endParaRPr lang="en-US" dirty="0"/>
          </a:p>
        </p:txBody>
      </p:sp>
      <p:sp>
        <p:nvSpPr>
          <p:cNvPr id="3" name="Content Placeholder 2"/>
          <p:cNvSpPr>
            <a:spLocks noGrp="1"/>
          </p:cNvSpPr>
          <p:nvPr>
            <p:ph idx="1"/>
          </p:nvPr>
        </p:nvSpPr>
        <p:spPr>
          <a:xfrm>
            <a:off x="457200" y="1752600"/>
            <a:ext cx="7696200" cy="3992564"/>
          </a:xfrm>
        </p:spPr>
        <p:txBody>
          <a:bodyPr/>
          <a:lstStyle/>
          <a:p>
            <a:r>
              <a:rPr lang="en-US" dirty="0" smtClean="0"/>
              <a:t>Typical learner is 25 </a:t>
            </a:r>
            <a:r>
              <a:rPr lang="en-US" dirty="0"/>
              <a:t>to 35 years </a:t>
            </a:r>
            <a:r>
              <a:rPr lang="en-US" dirty="0" smtClean="0"/>
              <a:t>old</a:t>
            </a:r>
          </a:p>
          <a:p>
            <a:r>
              <a:rPr lang="en-US" dirty="0"/>
              <a:t>The vocabulary and language used in the course are no higher than a high school level to accommodate the various academic achievement levels of the </a:t>
            </a:r>
            <a:r>
              <a:rPr lang="en-US" dirty="0" smtClean="0"/>
              <a:t>learners </a:t>
            </a:r>
          </a:p>
          <a:p>
            <a:endParaRPr lang="en-US" dirty="0" smtClean="0"/>
          </a:p>
          <a:p>
            <a:pPr lvl="1"/>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t>Audience</a:t>
            </a:r>
            <a:endParaRPr lang="en-US" dirty="0"/>
          </a:p>
        </p:txBody>
      </p:sp>
      <p:sp>
        <p:nvSpPr>
          <p:cNvPr id="6" name="Slide Number Placeholder 5"/>
          <p:cNvSpPr>
            <a:spLocks noGrp="1"/>
          </p:cNvSpPr>
          <p:nvPr>
            <p:ph type="sldNum" sz="quarter" idx="12"/>
          </p:nvPr>
        </p:nvSpPr>
        <p:spPr/>
        <p:txBody>
          <a:bodyPr/>
          <a:lstStyle/>
          <a:p>
            <a:fld id="{54D5B694-C605-47C0-B0DF-77BE247353EB}" type="slidenum">
              <a:rPr lang="en-US" smtClean="0"/>
              <a:t>4</a:t>
            </a:fld>
            <a:endParaRPr lang="en-US" dirty="0"/>
          </a:p>
        </p:txBody>
      </p:sp>
    </p:spTree>
    <p:extLst>
      <p:ext uri="{BB962C8B-B14F-4D97-AF65-F5344CB8AC3E}">
        <p14:creationId xmlns:p14="http://schemas.microsoft.com/office/powerpoint/2010/main" val="488103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planning (Week 13)</a:t>
            </a:r>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40</a:t>
            </a:fld>
            <a:endParaRPr lang="en-US" dirty="0"/>
          </a:p>
        </p:txBody>
      </p:sp>
      <p:sp>
        <p:nvSpPr>
          <p:cNvPr id="9" name="Text Placeholder 8"/>
          <p:cNvSpPr>
            <a:spLocks noGrp="1"/>
          </p:cNvSpPr>
          <p:nvPr>
            <p:ph type="body" sz="quarter" idx="13"/>
          </p:nvPr>
        </p:nvSpPr>
        <p:spPr/>
        <p:txBody>
          <a:bodyPr/>
          <a:lstStyle/>
          <a:p>
            <a:r>
              <a:rPr lang="en-US" dirty="0" smtClean="0"/>
              <a:t>Event 8: Assessing Performance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26" y="-11624"/>
            <a:ext cx="919534" cy="1383223"/>
          </a:xfrm>
          <a:prstGeom prst="rect">
            <a:avLst/>
          </a:prstGeom>
        </p:spPr>
      </p:pic>
    </p:spTree>
    <p:extLst>
      <p:ext uri="{BB962C8B-B14F-4D97-AF65-F5344CB8AC3E}">
        <p14:creationId xmlns:p14="http://schemas.microsoft.com/office/powerpoint/2010/main" val="3039051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Topic: planning (Week 13)</a:t>
            </a:r>
            <a:endParaRPr lang="en-US" dirty="0"/>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41</a:t>
            </a:fld>
            <a:endParaRPr lang="en-US" dirty="0"/>
          </a:p>
        </p:txBody>
      </p:sp>
      <p:sp>
        <p:nvSpPr>
          <p:cNvPr id="9" name="Text Placeholder 8"/>
          <p:cNvSpPr>
            <a:spLocks noGrp="1"/>
          </p:cNvSpPr>
          <p:nvPr>
            <p:ph type="body" sz="quarter" idx="13"/>
          </p:nvPr>
        </p:nvSpPr>
        <p:spPr/>
        <p:txBody>
          <a:bodyPr/>
          <a:lstStyle/>
          <a:p>
            <a:r>
              <a:rPr lang="en-US" dirty="0" smtClean="0"/>
              <a:t>Event 9: Enhancing Retention and Transfer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052" y="3807"/>
            <a:ext cx="2141982" cy="1255014"/>
          </a:xfrm>
          <a:prstGeom prst="rect">
            <a:avLst/>
          </a:prstGeom>
        </p:spPr>
      </p:pic>
    </p:spTree>
    <p:extLst>
      <p:ext uri="{BB962C8B-B14F-4D97-AF65-F5344CB8AC3E}">
        <p14:creationId xmlns:p14="http://schemas.microsoft.com/office/powerpoint/2010/main" val="11771038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Topic: Wrap up (Week 14)</a:t>
            </a:r>
            <a:endParaRPr lang="en-US" dirty="0"/>
          </a:p>
        </p:txBody>
      </p:sp>
      <p:sp>
        <p:nvSpPr>
          <p:cNvPr id="8" name="Content Placeholder 7"/>
          <p:cNvSpPr>
            <a:spLocks noGrp="1"/>
          </p:cNvSpPr>
          <p:nvPr>
            <p:ph idx="1"/>
          </p:nvPr>
        </p:nvSpPr>
        <p:spPr/>
        <p:txBody>
          <a:bodyPr>
            <a:normAutofit fontScale="62500" lnSpcReduction="20000"/>
          </a:bodyPr>
          <a:lstStyle/>
          <a:p>
            <a:r>
              <a:rPr lang="en-US" dirty="0" smtClean="0"/>
              <a:t>Farewell Message (Delivered in both text and video formats)</a:t>
            </a:r>
          </a:p>
          <a:p>
            <a:pPr lvl="1"/>
            <a:r>
              <a:rPr lang="en-US" dirty="0" smtClean="0"/>
              <a:t>Discussion forum debrief for the previous week will be in the video only</a:t>
            </a:r>
          </a:p>
          <a:p>
            <a:pPr marL="334963" lvl="1" indent="0">
              <a:buNone/>
            </a:pPr>
            <a:r>
              <a:rPr lang="en-US" dirty="0" smtClean="0"/>
              <a:t>Thank you for taking the journey </a:t>
            </a:r>
            <a:r>
              <a:rPr lang="en-US" i="1" dirty="0" smtClean="0"/>
              <a:t>Action </a:t>
            </a:r>
            <a:r>
              <a:rPr lang="en-US" i="1" dirty="0"/>
              <a:t>Planning for the 12 Dimensions of Your Successful Food Service </a:t>
            </a:r>
            <a:r>
              <a:rPr lang="en-US" i="1" dirty="0" smtClean="0"/>
              <a:t>Business</a:t>
            </a:r>
            <a:r>
              <a:rPr lang="en-US" dirty="0" smtClean="0"/>
              <a:t>.</a:t>
            </a:r>
          </a:p>
          <a:p>
            <a:pPr marL="334963" lvl="1" indent="0">
              <a:buNone/>
            </a:pPr>
            <a:r>
              <a:rPr lang="en-US" dirty="0" smtClean="0"/>
              <a:t>It’s been an action-packed 14 </a:t>
            </a:r>
            <a:r>
              <a:rPr lang="en-US" dirty="0"/>
              <a:t>weeks </a:t>
            </a:r>
            <a:r>
              <a:rPr lang="en-US" dirty="0" smtClean="0"/>
              <a:t>exploration of managerial </a:t>
            </a:r>
            <a:r>
              <a:rPr lang="en-US" dirty="0"/>
              <a:t>concepts that are central to the success of your food business</a:t>
            </a:r>
            <a:r>
              <a:rPr lang="en-US" dirty="0" smtClean="0"/>
              <a:t>.  We’ll finish our journey together talking about  elevator speeches</a:t>
            </a:r>
          </a:p>
          <a:p>
            <a:pPr marL="334963" lvl="1" indent="0">
              <a:buNone/>
            </a:pPr>
            <a:endParaRPr lang="en-US" dirty="0" smtClean="0"/>
          </a:p>
          <a:p>
            <a:pPr marL="334963" lvl="1" indent="0">
              <a:buNone/>
            </a:pPr>
            <a:r>
              <a:rPr lang="en-US" dirty="0" smtClean="0"/>
              <a:t>What you should do this week:</a:t>
            </a:r>
          </a:p>
          <a:p>
            <a:pPr marL="334963" lvl="1" indent="0">
              <a:buNone/>
            </a:pPr>
            <a:r>
              <a:rPr lang="en-US" dirty="0"/>
              <a:t>	</a:t>
            </a:r>
            <a:r>
              <a:rPr lang="en-US" dirty="0" smtClean="0"/>
              <a:t>Take the quiz on last week’s topic</a:t>
            </a:r>
            <a:endParaRPr lang="en-US" dirty="0" smtClean="0">
              <a:solidFill>
                <a:srgbClr val="FF0000"/>
              </a:solidFill>
            </a:endParaRPr>
          </a:p>
          <a:p>
            <a:pPr marL="334963" lvl="1" indent="0">
              <a:buNone/>
            </a:pPr>
            <a:r>
              <a:rPr lang="en-US" dirty="0"/>
              <a:t>	</a:t>
            </a:r>
            <a:r>
              <a:rPr lang="en-US" dirty="0" smtClean="0"/>
              <a:t>Read and watch </a:t>
            </a:r>
            <a:r>
              <a:rPr lang="en-US" i="1" dirty="0" smtClean="0"/>
              <a:t>6 Tips for Perfecting Your Elevator Pitch</a:t>
            </a:r>
          </a:p>
          <a:p>
            <a:pPr marL="334963" lvl="1" indent="0">
              <a:buNone/>
            </a:pPr>
            <a:r>
              <a:rPr lang="en-US" i="1" dirty="0"/>
              <a:t>	</a:t>
            </a:r>
            <a:r>
              <a:rPr lang="en-US" dirty="0" smtClean="0"/>
              <a:t>Post your elevator speech and give feedback on your classmate’s posts</a:t>
            </a:r>
          </a:p>
          <a:p>
            <a:pPr marL="334963" lvl="1" indent="0">
              <a:buNone/>
            </a:pPr>
            <a:r>
              <a:rPr lang="en-US" dirty="0"/>
              <a:t>	</a:t>
            </a:r>
            <a:r>
              <a:rPr lang="en-US" dirty="0" smtClean="0"/>
              <a:t>Review the Food Business 101 Community page</a:t>
            </a:r>
          </a:p>
          <a:p>
            <a:pPr marL="334963" lvl="1" indent="0">
              <a:buNone/>
            </a:pPr>
            <a:endParaRPr lang="en-US" dirty="0"/>
          </a:p>
          <a:p>
            <a:pPr marL="334963" lvl="1" indent="0">
              <a:buNone/>
            </a:pPr>
            <a:r>
              <a:rPr lang="en-US" dirty="0"/>
              <a:t>What you </a:t>
            </a:r>
            <a:r>
              <a:rPr lang="en-US" dirty="0" smtClean="0"/>
              <a:t>should expect by the end of this </a:t>
            </a:r>
            <a:r>
              <a:rPr lang="en-US" dirty="0"/>
              <a:t>week:</a:t>
            </a:r>
          </a:p>
          <a:p>
            <a:pPr marL="334963" lvl="1" indent="0">
              <a:buNone/>
            </a:pPr>
            <a:r>
              <a:rPr lang="en-US" dirty="0"/>
              <a:t>	</a:t>
            </a:r>
            <a:r>
              <a:rPr lang="en-US" dirty="0" smtClean="0"/>
              <a:t>Grade/feedback on your action plan</a:t>
            </a:r>
            <a:endParaRPr lang="en-US" dirty="0">
              <a:solidFill>
                <a:srgbClr val="FF0000"/>
              </a:solidFill>
            </a:endParaRPr>
          </a:p>
          <a:p>
            <a:pPr marL="334963" lvl="1" indent="0">
              <a:buNone/>
            </a:pPr>
            <a:r>
              <a:rPr lang="en-US" dirty="0"/>
              <a:t>	Y</a:t>
            </a:r>
            <a:r>
              <a:rPr lang="en-US" dirty="0" smtClean="0"/>
              <a:t>ou r final grade/badge via email</a:t>
            </a:r>
            <a:endParaRPr lang="en-US" dirty="0"/>
          </a:p>
          <a:p>
            <a:pPr marL="334963" lvl="1" indent="0">
              <a:buNone/>
            </a:pPr>
            <a:endParaRPr lang="en-US" dirty="0" smtClean="0"/>
          </a:p>
          <a:p>
            <a:pPr marL="334963" lvl="1" indent="0">
              <a:buNone/>
            </a:pPr>
            <a:r>
              <a:rPr lang="en-US" dirty="0" smtClean="0"/>
              <a:t>If you want to keep in touch with your classmates, post your social media information in the Keep in Touch forum in this week’s topic. </a:t>
            </a:r>
          </a:p>
          <a:p>
            <a:pPr marL="334963" lvl="1" indent="0">
              <a:buNone/>
            </a:pPr>
            <a:endParaRPr lang="en-US" dirty="0" smtClean="0"/>
          </a:p>
          <a:p>
            <a:pPr marL="334963" lvl="1" indent="0">
              <a:buNone/>
            </a:pPr>
            <a:r>
              <a:rPr lang="en-US" dirty="0" smtClean="0"/>
              <a:t>Thank you for taking this journey!</a:t>
            </a:r>
          </a:p>
          <a:p>
            <a:pPr marL="334963" lvl="1" indent="0">
              <a:buNone/>
            </a:pPr>
            <a:r>
              <a:rPr lang="en-US" dirty="0" smtClean="0"/>
              <a:t>Joanne Deitsch | </a:t>
            </a:r>
            <a:r>
              <a:rPr lang="en-US" dirty="0" smtClean="0">
                <a:solidFill>
                  <a:srgbClr val="FF0000"/>
                </a:solidFill>
              </a:rPr>
              <a:t>joanne@foodbusiness101.com</a:t>
            </a:r>
          </a:p>
          <a:p>
            <a:pPr marL="334963" lvl="1" indent="0">
              <a:buNone/>
            </a:pPr>
            <a:endParaRPr lang="en-US" dirty="0" smtClean="0"/>
          </a:p>
          <a:p>
            <a:pPr marL="334963" lvl="1" indent="0">
              <a:buNone/>
            </a:pPr>
            <a:endParaRPr lang="en-US" dirty="0"/>
          </a:p>
          <a:p>
            <a:pPr marL="334963" lvl="1"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42</a:t>
            </a:fld>
            <a:endParaRPr lang="en-US" dirty="0"/>
          </a:p>
        </p:txBody>
      </p:sp>
      <p:sp>
        <p:nvSpPr>
          <p:cNvPr id="9" name="Text Placeholder 8"/>
          <p:cNvSpPr>
            <a:spLocks noGrp="1"/>
          </p:cNvSpPr>
          <p:nvPr>
            <p:ph type="body" sz="quarter" idx="13"/>
          </p:nvPr>
        </p:nvSpPr>
        <p:spPr/>
        <p:txBody>
          <a:bodyPr/>
          <a:lstStyle/>
          <a:p>
            <a:r>
              <a:rPr lang="en-US" dirty="0" smtClean="0"/>
              <a:t>Event 1: Gaining Attention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0"/>
            <a:ext cx="1685441" cy="1348353"/>
          </a:xfrm>
          <a:prstGeom prst="rect">
            <a:avLst/>
          </a:prstGeom>
        </p:spPr>
      </p:pic>
    </p:spTree>
    <p:extLst>
      <p:ext uri="{BB962C8B-B14F-4D97-AF65-F5344CB8AC3E}">
        <p14:creationId xmlns:p14="http://schemas.microsoft.com/office/powerpoint/2010/main" val="3985174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a:t>
            </a:r>
            <a:r>
              <a:rPr lang="en-US" dirty="0" smtClean="0"/>
              <a:t>Wrap up </a:t>
            </a:r>
            <a:r>
              <a:rPr lang="en-US" dirty="0"/>
              <a:t>(Week </a:t>
            </a:r>
            <a:r>
              <a:rPr lang="en-US" dirty="0" smtClean="0"/>
              <a:t>14)</a:t>
            </a:r>
            <a:endParaRPr lang="en-US" dirty="0"/>
          </a:p>
        </p:txBody>
      </p:sp>
      <p:sp>
        <p:nvSpPr>
          <p:cNvPr id="8" name="Content Placeholder 7"/>
          <p:cNvSpPr>
            <a:spLocks noGrp="1"/>
          </p:cNvSpPr>
          <p:nvPr>
            <p:ph idx="1"/>
          </p:nvPr>
        </p:nvSpPr>
        <p:spPr/>
        <p:txBody>
          <a:bodyPr/>
          <a:lstStyle/>
          <a:p>
            <a:r>
              <a:rPr lang="en-US" dirty="0"/>
              <a:t>The </a:t>
            </a:r>
            <a:r>
              <a:rPr lang="en-US" dirty="0" smtClean="0"/>
              <a:t>wrap up </a:t>
            </a:r>
            <a:r>
              <a:rPr lang="en-US" dirty="0"/>
              <a:t>topic is ungraded and does not pertain to any learning objectives</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43</a:t>
            </a:fld>
            <a:endParaRPr lang="en-US" dirty="0"/>
          </a:p>
        </p:txBody>
      </p:sp>
      <p:sp>
        <p:nvSpPr>
          <p:cNvPr id="9" name="Text Placeholder 8"/>
          <p:cNvSpPr>
            <a:spLocks noGrp="1"/>
          </p:cNvSpPr>
          <p:nvPr>
            <p:ph type="body" sz="quarter" idx="13"/>
          </p:nvPr>
        </p:nvSpPr>
        <p:spPr/>
        <p:txBody>
          <a:bodyPr/>
          <a:lstStyle/>
          <a:p>
            <a:r>
              <a:rPr lang="en-US" dirty="0" smtClean="0"/>
              <a:t>Event </a:t>
            </a:r>
            <a:r>
              <a:rPr lang="en-US" dirty="0"/>
              <a:t>2</a:t>
            </a:r>
            <a:r>
              <a:rPr lang="en-US" dirty="0" smtClean="0"/>
              <a:t>: Informing Learner of Objective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441" y="0"/>
            <a:ext cx="1828800" cy="1371600"/>
          </a:xfrm>
          <a:prstGeom prst="rect">
            <a:avLst/>
          </a:prstGeom>
        </p:spPr>
      </p:pic>
    </p:spTree>
    <p:extLst>
      <p:ext uri="{BB962C8B-B14F-4D97-AF65-F5344CB8AC3E}">
        <p14:creationId xmlns:p14="http://schemas.microsoft.com/office/powerpoint/2010/main" val="3928849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lstStyle/>
          <a:p>
            <a:r>
              <a:rPr lang="en-US" dirty="0"/>
              <a:t>This is the wrap up week ending the </a:t>
            </a:r>
            <a:r>
              <a:rPr lang="en-US" dirty="0" smtClean="0"/>
              <a:t>course</a:t>
            </a:r>
          </a:p>
          <a:p>
            <a:r>
              <a:rPr lang="en-US" dirty="0"/>
              <a:t>All </a:t>
            </a:r>
            <a:r>
              <a:rPr lang="en-US" dirty="0" smtClean="0"/>
              <a:t>recall strategies </a:t>
            </a:r>
            <a:r>
              <a:rPr lang="en-US" dirty="0"/>
              <a:t>have already been </a:t>
            </a:r>
            <a:r>
              <a:rPr lang="en-US" dirty="0" smtClean="0"/>
              <a:t>applied</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44</a:t>
            </a:fld>
            <a:endParaRPr lang="en-US" dirty="0"/>
          </a:p>
        </p:txBody>
      </p:sp>
      <p:sp>
        <p:nvSpPr>
          <p:cNvPr id="9" name="Text Placeholder 8"/>
          <p:cNvSpPr>
            <a:spLocks noGrp="1"/>
          </p:cNvSpPr>
          <p:nvPr>
            <p:ph type="body" sz="quarter" idx="13"/>
          </p:nvPr>
        </p:nvSpPr>
        <p:spPr/>
        <p:txBody>
          <a:bodyPr/>
          <a:lstStyle/>
          <a:p>
            <a:r>
              <a:rPr lang="en-US" sz="2200" dirty="0" smtClean="0"/>
              <a:t>Event 3: Stimulating Recall of Previous Learning (</a:t>
            </a:r>
            <a:r>
              <a:rPr lang="en-US" sz="2200" dirty="0" err="1" smtClean="0"/>
              <a:t>Gagné</a:t>
            </a:r>
            <a:r>
              <a:rPr lang="en-US" sz="2200" dirty="0" smtClean="0"/>
              <a:t>)</a:t>
            </a:r>
            <a:endParaRPr lang="en-US" sz="22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263" y="0"/>
            <a:ext cx="1729353" cy="1296677"/>
          </a:xfrm>
          <a:prstGeom prst="rect">
            <a:avLst/>
          </a:prstGeom>
        </p:spPr>
      </p:pic>
    </p:spTree>
    <p:extLst>
      <p:ext uri="{BB962C8B-B14F-4D97-AF65-F5344CB8AC3E}">
        <p14:creationId xmlns:p14="http://schemas.microsoft.com/office/powerpoint/2010/main" val="17213367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lstStyle/>
          <a:p>
            <a:r>
              <a:rPr lang="en-US" dirty="0" smtClean="0"/>
              <a:t>Read and Watch </a:t>
            </a:r>
            <a:r>
              <a:rPr lang="en-US" i="1" dirty="0"/>
              <a:t>6 Tips for Perfecting Your Elevator Pitch</a:t>
            </a:r>
            <a:r>
              <a:rPr lang="en-US" dirty="0"/>
              <a:t> </a:t>
            </a:r>
            <a:endParaRPr lang="en-US" dirty="0" smtClean="0"/>
          </a:p>
          <a:p>
            <a:pPr lvl="1"/>
            <a:r>
              <a:rPr lang="en-US" dirty="0" smtClean="0">
                <a:hlinkClick r:id="rId2"/>
              </a:rPr>
              <a:t>http</a:t>
            </a:r>
            <a:r>
              <a:rPr lang="en-US" dirty="0">
                <a:hlinkClick r:id="rId2"/>
              </a:rPr>
              <a:t>://</a:t>
            </a:r>
            <a:r>
              <a:rPr lang="en-US" dirty="0" smtClean="0">
                <a:hlinkClick r:id="rId2"/>
              </a:rPr>
              <a:t>www.entrepreneur.com/article/228070</a:t>
            </a:r>
            <a:r>
              <a:rPr lang="en-US" dirty="0" smtClean="0"/>
              <a:t> </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45</a:t>
            </a:fld>
            <a:endParaRPr lang="en-US" dirty="0"/>
          </a:p>
        </p:txBody>
      </p:sp>
      <p:sp>
        <p:nvSpPr>
          <p:cNvPr id="9" name="Text Placeholder 8"/>
          <p:cNvSpPr>
            <a:spLocks noGrp="1"/>
          </p:cNvSpPr>
          <p:nvPr>
            <p:ph type="body" sz="quarter" idx="13"/>
          </p:nvPr>
        </p:nvSpPr>
        <p:spPr/>
        <p:txBody>
          <a:bodyPr/>
          <a:lstStyle/>
          <a:p>
            <a:r>
              <a:rPr lang="en-US" dirty="0" smtClean="0"/>
              <a:t>Event 4: Presenting the Stimulus (</a:t>
            </a:r>
            <a:r>
              <a:rPr lang="en-US" dirty="0" err="1" smtClean="0"/>
              <a:t>Gagné</a:t>
            </a:r>
            <a:r>
              <a:rPr lang="en-US" dirty="0" smtClean="0"/>
              <a:t>)</a:t>
            </a:r>
            <a:endParaRPr lang="en-US" dirty="0"/>
          </a:p>
        </p:txBody>
      </p:sp>
      <p:grpSp>
        <p:nvGrpSpPr>
          <p:cNvPr id="10" name="Group 9"/>
          <p:cNvGrpSpPr/>
          <p:nvPr/>
        </p:nvGrpSpPr>
        <p:grpSpPr>
          <a:xfrm>
            <a:off x="6705600" y="0"/>
            <a:ext cx="2133600" cy="1464450"/>
            <a:chOff x="6705600" y="0"/>
            <a:chExt cx="2133600" cy="146445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0"/>
              <a:ext cx="2133600" cy="146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972300" y="409060"/>
              <a:ext cx="1600200" cy="646331"/>
            </a:xfrm>
            <a:prstGeom prst="rect">
              <a:avLst/>
            </a:prstGeom>
            <a:noFill/>
          </p:spPr>
          <p:txBody>
            <a:bodyPr wrap="square" rtlCol="0">
              <a:spAutoFit/>
            </a:bodyPr>
            <a:lstStyle/>
            <a:p>
              <a:r>
                <a:rPr lang="en-US" sz="3600" dirty="0" smtClean="0">
                  <a:solidFill>
                    <a:schemeClr val="bg1"/>
                  </a:solidFill>
                  <a:latin typeface="Brush Script MT" panose="03060802040406070304" pitchFamily="66" charset="0"/>
                </a:rPr>
                <a:t>Stimulus</a:t>
              </a:r>
              <a:endParaRPr lang="en-US" sz="3600" dirty="0">
                <a:solidFill>
                  <a:schemeClr val="bg1"/>
                </a:solidFill>
                <a:latin typeface="Brush Script MT" panose="03060802040406070304" pitchFamily="66" charset="0"/>
              </a:endParaRPr>
            </a:p>
          </p:txBody>
        </p:sp>
      </p:grpSp>
    </p:spTree>
    <p:extLst>
      <p:ext uri="{BB962C8B-B14F-4D97-AF65-F5344CB8AC3E}">
        <p14:creationId xmlns:p14="http://schemas.microsoft.com/office/powerpoint/2010/main" val="38911306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lstStyle/>
          <a:p>
            <a:r>
              <a:rPr lang="en-US" dirty="0"/>
              <a:t>This is the wrap up week ending the course</a:t>
            </a:r>
          </a:p>
          <a:p>
            <a:r>
              <a:rPr lang="en-US" dirty="0"/>
              <a:t>All </a:t>
            </a:r>
            <a:r>
              <a:rPr lang="en-US" dirty="0" smtClean="0"/>
              <a:t>learning guidance has already </a:t>
            </a:r>
            <a:r>
              <a:rPr lang="en-US" dirty="0"/>
              <a:t>been </a:t>
            </a:r>
            <a:r>
              <a:rPr lang="en-US" dirty="0" smtClean="0"/>
              <a:t>provided</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46</a:t>
            </a:fld>
            <a:endParaRPr lang="en-US" dirty="0"/>
          </a:p>
        </p:txBody>
      </p:sp>
      <p:sp>
        <p:nvSpPr>
          <p:cNvPr id="9" name="Text Placeholder 8"/>
          <p:cNvSpPr>
            <a:spLocks noGrp="1"/>
          </p:cNvSpPr>
          <p:nvPr>
            <p:ph type="body" sz="quarter" idx="13"/>
          </p:nvPr>
        </p:nvSpPr>
        <p:spPr/>
        <p:txBody>
          <a:bodyPr/>
          <a:lstStyle/>
          <a:p>
            <a:r>
              <a:rPr lang="en-US" dirty="0" smtClean="0"/>
              <a:t>Event 5: Providing Learning Guidance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0"/>
            <a:ext cx="1609241" cy="1351309"/>
          </a:xfrm>
          <a:prstGeom prst="rect">
            <a:avLst/>
          </a:prstGeom>
        </p:spPr>
      </p:pic>
    </p:spTree>
    <p:extLst>
      <p:ext uri="{BB962C8B-B14F-4D97-AF65-F5344CB8AC3E}">
        <p14:creationId xmlns:p14="http://schemas.microsoft.com/office/powerpoint/2010/main" val="3689662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normAutofit/>
          </a:bodyPr>
          <a:lstStyle/>
          <a:p>
            <a:r>
              <a:rPr lang="en-US" dirty="0" smtClean="0"/>
              <a:t>Write Elevator Speech</a:t>
            </a:r>
          </a:p>
          <a:p>
            <a:pPr lvl="1"/>
            <a:r>
              <a:rPr lang="en-US" dirty="0" smtClean="0"/>
              <a:t>Discussion Forum via Moodle Classroom</a:t>
            </a:r>
          </a:p>
          <a:p>
            <a:pPr lvl="1"/>
            <a:r>
              <a:rPr lang="en-US" dirty="0"/>
              <a:t>Post your elevator speech and give feedback on your classmates’ </a:t>
            </a:r>
            <a:r>
              <a:rPr lang="en-US" dirty="0" smtClean="0"/>
              <a:t>posts.</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47</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34768149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normAutofit/>
          </a:bodyPr>
          <a:lstStyle/>
          <a:p>
            <a:r>
              <a:rPr lang="en-US" dirty="0" smtClean="0"/>
              <a:t>Last Week’s Topic Quiz</a:t>
            </a:r>
          </a:p>
          <a:p>
            <a:pPr lvl="1"/>
            <a:r>
              <a:rPr lang="en-US" dirty="0" smtClean="0">
                <a:solidFill>
                  <a:srgbClr val="FF0000"/>
                </a:solidFill>
              </a:rPr>
              <a:t>Question:</a:t>
            </a:r>
          </a:p>
          <a:p>
            <a:pPr lvl="1"/>
            <a:r>
              <a:rPr lang="en-US" dirty="0" smtClean="0">
                <a:solidFill>
                  <a:srgbClr val="FF0000"/>
                </a:solidFill>
              </a:rPr>
              <a:t>Answers:</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48</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 [Continued]</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1882888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lstStyle/>
          <a:p>
            <a:r>
              <a:rPr lang="en-US" dirty="0" smtClean="0"/>
              <a:t>Write </a:t>
            </a:r>
            <a:r>
              <a:rPr lang="en-US" dirty="0"/>
              <a:t>Elevator </a:t>
            </a:r>
            <a:r>
              <a:rPr lang="en-US" dirty="0" smtClean="0"/>
              <a:t>Speech Discussion Forum</a:t>
            </a:r>
          </a:p>
          <a:p>
            <a:pPr lvl="1"/>
            <a:r>
              <a:rPr lang="en-US" dirty="0" smtClean="0"/>
              <a:t>Post feedback in the threads</a:t>
            </a:r>
          </a:p>
          <a:p>
            <a:endParaRPr lang="en-US" dirty="0"/>
          </a:p>
          <a:p>
            <a:endParaRPr lang="en-US" dirty="0">
              <a:solidFill>
                <a:srgbClr val="FF0000"/>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49</a:t>
            </a:fld>
            <a:endParaRPr lang="en-US" dirty="0"/>
          </a:p>
        </p:txBody>
      </p:sp>
      <p:sp>
        <p:nvSpPr>
          <p:cNvPr id="9" name="Text Placeholder 8"/>
          <p:cNvSpPr>
            <a:spLocks noGrp="1"/>
          </p:cNvSpPr>
          <p:nvPr>
            <p:ph type="body" sz="quarter" idx="13"/>
          </p:nvPr>
        </p:nvSpPr>
        <p:spPr/>
        <p:txBody>
          <a:bodyPr/>
          <a:lstStyle/>
          <a:p>
            <a:r>
              <a:rPr lang="en-US" dirty="0" smtClean="0"/>
              <a:t>Event 7: Providing Feedback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0"/>
            <a:ext cx="1127502" cy="1273839"/>
          </a:xfrm>
          <a:prstGeom prst="rect">
            <a:avLst/>
          </a:prstGeom>
        </p:spPr>
      </p:pic>
    </p:spTree>
    <p:extLst>
      <p:ext uri="{BB962C8B-B14F-4D97-AF65-F5344CB8AC3E}">
        <p14:creationId xmlns:p14="http://schemas.microsoft.com/office/powerpoint/2010/main" val="3297969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Couse Basics [3 </a:t>
            </a:r>
            <a:r>
              <a:rPr lang="en-US" dirty="0" smtClean="0">
                <a:latin typeface="+mn-lt"/>
              </a:rPr>
              <a:t>of 3]</a:t>
            </a:r>
            <a:endParaRPr lang="en-US" dirty="0"/>
          </a:p>
        </p:txBody>
      </p:sp>
      <p:sp>
        <p:nvSpPr>
          <p:cNvPr id="3" name="Content Placeholder 2"/>
          <p:cNvSpPr>
            <a:spLocks noGrp="1"/>
          </p:cNvSpPr>
          <p:nvPr>
            <p:ph idx="1"/>
          </p:nvPr>
        </p:nvSpPr>
        <p:spPr>
          <a:xfrm>
            <a:off x="457200" y="1752600"/>
            <a:ext cx="7696200" cy="3992564"/>
          </a:xfrm>
        </p:spPr>
        <p:txBody>
          <a:bodyPr/>
          <a:lstStyle/>
          <a:p>
            <a:pPr marL="457200" lvl="0" indent="-457200">
              <a:buFont typeface="+mj-lt"/>
              <a:buAutoNum type="arabicPeriod"/>
            </a:pPr>
            <a:r>
              <a:rPr lang="en-US" dirty="0"/>
              <a:t>Identify all 12 dimensions of any food business in accordance with the course materials.</a:t>
            </a:r>
          </a:p>
          <a:p>
            <a:pPr marL="457200" lvl="0" indent="-457200">
              <a:buFont typeface="+mj-lt"/>
              <a:buAutoNum type="arabicPeriod"/>
            </a:pPr>
            <a:r>
              <a:rPr lang="en-US" dirty="0"/>
              <a:t>Based on current literature, describe the top three characteristics of each dimension.</a:t>
            </a:r>
          </a:p>
          <a:p>
            <a:pPr marL="457200" lvl="0" indent="-457200">
              <a:buFont typeface="+mj-lt"/>
              <a:buAutoNum type="arabicPeriod"/>
            </a:pPr>
            <a:r>
              <a:rPr lang="en-US" dirty="0"/>
              <a:t>Create an action plan that contextually applies each dimension to either an existing or prospective food business.</a:t>
            </a:r>
          </a:p>
          <a:p>
            <a:pPr marL="0" indent="0">
              <a:buNone/>
            </a:pPr>
            <a:endParaRPr lang="en-US" dirty="0" smtClean="0"/>
          </a:p>
          <a:p>
            <a:pPr lvl="1"/>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t>Learning Objectives</a:t>
            </a:r>
            <a:endParaRPr lang="en-US" dirty="0"/>
          </a:p>
        </p:txBody>
      </p:sp>
      <p:sp>
        <p:nvSpPr>
          <p:cNvPr id="6" name="Slide Number Placeholder 5"/>
          <p:cNvSpPr>
            <a:spLocks noGrp="1"/>
          </p:cNvSpPr>
          <p:nvPr>
            <p:ph type="sldNum" sz="quarter" idx="12"/>
          </p:nvPr>
        </p:nvSpPr>
        <p:spPr/>
        <p:txBody>
          <a:bodyPr/>
          <a:lstStyle/>
          <a:p>
            <a:fld id="{54D5B694-C605-47C0-B0DF-77BE247353EB}" type="slidenum">
              <a:rPr lang="en-US" smtClean="0"/>
              <a:t>5</a:t>
            </a:fld>
            <a:endParaRPr lang="en-US" dirty="0"/>
          </a:p>
        </p:txBody>
      </p:sp>
    </p:spTree>
    <p:extLst>
      <p:ext uri="{BB962C8B-B14F-4D97-AF65-F5344CB8AC3E}">
        <p14:creationId xmlns:p14="http://schemas.microsoft.com/office/powerpoint/2010/main" val="36239296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normAutofit/>
          </a:bodyPr>
          <a:lstStyle/>
          <a:p>
            <a:r>
              <a:rPr lang="en-US" dirty="0"/>
              <a:t>Last Week’s Topic Quiz</a:t>
            </a:r>
          </a:p>
          <a:p>
            <a:pPr lvl="1"/>
            <a:r>
              <a:rPr lang="en-US" dirty="0">
                <a:solidFill>
                  <a:srgbClr val="FF0000"/>
                </a:solidFill>
              </a:rPr>
              <a:t>Question 1</a:t>
            </a:r>
            <a:r>
              <a:rPr lang="en-US" dirty="0" smtClean="0">
                <a:solidFill>
                  <a:srgbClr val="FF0000"/>
                </a:solidFill>
              </a:rPr>
              <a:t>:</a:t>
            </a:r>
            <a:r>
              <a:rPr lang="en-US" dirty="0">
                <a:solidFill>
                  <a:srgbClr val="FF0000"/>
                </a:solidFill>
              </a:rPr>
              <a:t> </a:t>
            </a:r>
            <a:r>
              <a:rPr lang="en-US" dirty="0" smtClean="0">
                <a:solidFill>
                  <a:srgbClr val="FF0000"/>
                </a:solidFill>
              </a:rPr>
              <a:t/>
            </a:r>
            <a:br>
              <a:rPr lang="en-US" dirty="0" smtClean="0">
                <a:solidFill>
                  <a:srgbClr val="FF0000"/>
                </a:solidFill>
              </a:rPr>
            </a:br>
            <a:endParaRPr lang="en-US" dirty="0" smtClean="0">
              <a:solidFill>
                <a:srgbClr val="FF0000"/>
              </a:solidFill>
            </a:endParaRP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50</a:t>
            </a:fld>
            <a:endParaRPr lang="en-US" dirty="0"/>
          </a:p>
        </p:txBody>
      </p:sp>
      <p:sp>
        <p:nvSpPr>
          <p:cNvPr id="9" name="Text Placeholder 8"/>
          <p:cNvSpPr>
            <a:spLocks noGrp="1"/>
          </p:cNvSpPr>
          <p:nvPr>
            <p:ph type="body" sz="quarter" idx="13"/>
          </p:nvPr>
        </p:nvSpPr>
        <p:spPr/>
        <p:txBody>
          <a:bodyPr/>
          <a:lstStyle/>
          <a:p>
            <a:r>
              <a:rPr lang="en-US" dirty="0" smtClean="0"/>
              <a:t>Event 8: Assessing Performance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26" y="-11624"/>
            <a:ext cx="919534" cy="1383223"/>
          </a:xfrm>
          <a:prstGeom prst="rect">
            <a:avLst/>
          </a:prstGeom>
        </p:spPr>
      </p:pic>
    </p:spTree>
    <p:extLst>
      <p:ext uri="{BB962C8B-B14F-4D97-AF65-F5344CB8AC3E}">
        <p14:creationId xmlns:p14="http://schemas.microsoft.com/office/powerpoint/2010/main" val="26048353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normAutofit/>
          </a:bodyPr>
          <a:lstStyle/>
          <a:p>
            <a:r>
              <a:rPr lang="en-US" dirty="0" smtClean="0"/>
              <a:t>Assess learner’s final discussion forums</a:t>
            </a:r>
          </a:p>
          <a:p>
            <a:pPr lvl="1"/>
            <a:r>
              <a:rPr lang="en-US" dirty="0" smtClean="0"/>
              <a:t>Award points based on the </a:t>
            </a:r>
            <a:r>
              <a:rPr lang="en-US" dirty="0" smtClean="0">
                <a:solidFill>
                  <a:srgbClr val="FF0000"/>
                </a:solidFill>
              </a:rPr>
              <a:t>rubric</a:t>
            </a:r>
          </a:p>
          <a:p>
            <a:pPr lvl="1"/>
            <a:r>
              <a:rPr lang="en-US" dirty="0" smtClean="0"/>
              <a:t>Post grade in Moodle classroom</a:t>
            </a:r>
            <a:r>
              <a:rPr lang="en-US" dirty="0"/>
              <a:t/>
            </a:r>
            <a:br>
              <a:rPr lang="en-US" dirty="0"/>
            </a:br>
            <a:endParaRPr lang="en-US" dirty="0" smtClean="0"/>
          </a:p>
          <a:p>
            <a:r>
              <a:rPr lang="en-US" dirty="0"/>
              <a:t>Assess learner’s final learning journals</a:t>
            </a:r>
          </a:p>
          <a:p>
            <a:pPr lvl="1"/>
            <a:r>
              <a:rPr lang="en-US" dirty="0"/>
              <a:t>Award points based on the </a:t>
            </a:r>
            <a:r>
              <a:rPr lang="en-US" dirty="0">
                <a:solidFill>
                  <a:srgbClr val="FF0000"/>
                </a:solidFill>
              </a:rPr>
              <a:t>rubric</a:t>
            </a:r>
          </a:p>
          <a:p>
            <a:pPr lvl="1"/>
            <a:r>
              <a:rPr lang="en-US" dirty="0"/>
              <a:t>Post grade in Moodle classroom</a:t>
            </a:r>
            <a:r>
              <a:rPr lang="en-US" dirty="0" smtClean="0">
                <a:solidFill>
                  <a:srgbClr val="FF0000"/>
                </a:solidFill>
              </a:rPr>
              <a:t/>
            </a:r>
            <a:br>
              <a:rPr lang="en-US" dirty="0" smtClean="0">
                <a:solidFill>
                  <a:srgbClr val="FF0000"/>
                </a:solidFill>
              </a:rPr>
            </a:br>
            <a:endParaRPr lang="en-US" dirty="0" smtClean="0">
              <a:solidFill>
                <a:srgbClr val="FF0000"/>
              </a:solidFill>
            </a:endParaRP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51</a:t>
            </a:fld>
            <a:endParaRPr lang="en-US" dirty="0"/>
          </a:p>
        </p:txBody>
      </p:sp>
      <p:sp>
        <p:nvSpPr>
          <p:cNvPr id="9" name="Text Placeholder 8"/>
          <p:cNvSpPr>
            <a:spLocks noGrp="1"/>
          </p:cNvSpPr>
          <p:nvPr>
            <p:ph type="body" sz="quarter" idx="13"/>
          </p:nvPr>
        </p:nvSpPr>
        <p:spPr/>
        <p:txBody>
          <a:bodyPr/>
          <a:lstStyle/>
          <a:p>
            <a:r>
              <a:rPr lang="en-US" dirty="0" smtClean="0"/>
              <a:t>Event 8: Assessing Performance (</a:t>
            </a:r>
            <a:r>
              <a:rPr lang="en-US" dirty="0" err="1" smtClean="0"/>
              <a:t>Gagné</a:t>
            </a:r>
            <a:r>
              <a:rPr lang="en-US" dirty="0" smtClean="0"/>
              <a:t>) [Continued]</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26" y="-11624"/>
            <a:ext cx="919534" cy="1383223"/>
          </a:xfrm>
          <a:prstGeom prst="rect">
            <a:avLst/>
          </a:prstGeom>
        </p:spPr>
      </p:pic>
    </p:spTree>
    <p:extLst>
      <p:ext uri="{BB962C8B-B14F-4D97-AF65-F5344CB8AC3E}">
        <p14:creationId xmlns:p14="http://schemas.microsoft.com/office/powerpoint/2010/main" val="32873713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normAutofit/>
          </a:bodyPr>
          <a:lstStyle/>
          <a:p>
            <a:r>
              <a:rPr lang="en-US" dirty="0"/>
              <a:t>Assess learner’s action plans</a:t>
            </a:r>
          </a:p>
          <a:p>
            <a:pPr lvl="1"/>
            <a:r>
              <a:rPr lang="en-US" dirty="0"/>
              <a:t>Award points based on the </a:t>
            </a:r>
            <a:r>
              <a:rPr lang="en-US" dirty="0">
                <a:solidFill>
                  <a:srgbClr val="FF0000"/>
                </a:solidFill>
              </a:rPr>
              <a:t>rubric</a:t>
            </a:r>
          </a:p>
          <a:p>
            <a:pPr lvl="1"/>
            <a:r>
              <a:rPr lang="en-US" dirty="0"/>
              <a:t>Post </a:t>
            </a:r>
            <a:r>
              <a:rPr lang="en-US" dirty="0" smtClean="0"/>
              <a:t>grade </a:t>
            </a:r>
            <a:r>
              <a:rPr lang="en-US" dirty="0"/>
              <a:t>in Moodle </a:t>
            </a:r>
            <a:r>
              <a:rPr lang="en-US" dirty="0" smtClean="0"/>
              <a:t>classroom</a:t>
            </a:r>
            <a:r>
              <a:rPr lang="en-US" dirty="0"/>
              <a:t/>
            </a:r>
            <a:br>
              <a:rPr lang="en-US" dirty="0"/>
            </a:br>
            <a:endParaRPr lang="en-US" dirty="0" smtClean="0"/>
          </a:p>
          <a:p>
            <a:r>
              <a:rPr lang="en-US" dirty="0" smtClean="0"/>
              <a:t>Final grades</a:t>
            </a:r>
          </a:p>
          <a:p>
            <a:pPr lvl="1"/>
            <a:r>
              <a:rPr lang="en-US" dirty="0" smtClean="0"/>
              <a:t>Post final grades in Moodle classroom</a:t>
            </a:r>
          </a:p>
          <a:p>
            <a:pPr lvl="1"/>
            <a:r>
              <a:rPr lang="en-US" dirty="0" smtClean="0"/>
              <a:t>Email final grade/badge via email</a:t>
            </a:r>
            <a:r>
              <a:rPr lang="en-US" dirty="0" smtClean="0">
                <a:solidFill>
                  <a:srgbClr val="FF0000"/>
                </a:solidFill>
              </a:rPr>
              <a:t/>
            </a:r>
            <a:br>
              <a:rPr lang="en-US" dirty="0" smtClean="0">
                <a:solidFill>
                  <a:srgbClr val="FF0000"/>
                </a:solidFill>
              </a:rPr>
            </a:br>
            <a:endParaRPr lang="en-US" dirty="0" smtClean="0">
              <a:solidFill>
                <a:srgbClr val="FF0000"/>
              </a:solidFill>
            </a:endParaRP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52</a:t>
            </a:fld>
            <a:endParaRPr lang="en-US" dirty="0"/>
          </a:p>
        </p:txBody>
      </p:sp>
      <p:sp>
        <p:nvSpPr>
          <p:cNvPr id="9" name="Text Placeholder 8"/>
          <p:cNvSpPr>
            <a:spLocks noGrp="1"/>
          </p:cNvSpPr>
          <p:nvPr>
            <p:ph type="body" sz="quarter" idx="13"/>
          </p:nvPr>
        </p:nvSpPr>
        <p:spPr/>
        <p:txBody>
          <a:bodyPr/>
          <a:lstStyle/>
          <a:p>
            <a:r>
              <a:rPr lang="en-US" dirty="0" smtClean="0"/>
              <a:t>Event 8: Assessing Performance (</a:t>
            </a:r>
            <a:r>
              <a:rPr lang="en-US" dirty="0" err="1" smtClean="0"/>
              <a:t>Gagné</a:t>
            </a:r>
            <a:r>
              <a:rPr lang="en-US" dirty="0" smtClean="0"/>
              <a:t>) [Continued]</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26" y="-11624"/>
            <a:ext cx="919534" cy="1383223"/>
          </a:xfrm>
          <a:prstGeom prst="rect">
            <a:avLst/>
          </a:prstGeom>
        </p:spPr>
      </p:pic>
    </p:spTree>
    <p:extLst>
      <p:ext uri="{BB962C8B-B14F-4D97-AF65-F5344CB8AC3E}">
        <p14:creationId xmlns:p14="http://schemas.microsoft.com/office/powerpoint/2010/main" val="31121025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lstStyle/>
          <a:p>
            <a:r>
              <a:rPr lang="en-US" dirty="0"/>
              <a:t>This is the wrap up week ending the </a:t>
            </a:r>
            <a:r>
              <a:rPr lang="en-US" dirty="0" smtClean="0"/>
              <a:t>course</a:t>
            </a:r>
          </a:p>
          <a:p>
            <a:r>
              <a:rPr lang="en-US" dirty="0" smtClean="0"/>
              <a:t>All retention and transfer strategies have already been applied</a:t>
            </a:r>
            <a:endParaRPr lang="en-US" dirty="0"/>
          </a:p>
          <a:p>
            <a:endParaRPr lang="en-US" dirty="0">
              <a:solidFill>
                <a:srgbClr val="FF0000"/>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53</a:t>
            </a:fld>
            <a:endParaRPr lang="en-US" dirty="0"/>
          </a:p>
        </p:txBody>
      </p:sp>
      <p:sp>
        <p:nvSpPr>
          <p:cNvPr id="9" name="Text Placeholder 8"/>
          <p:cNvSpPr>
            <a:spLocks noGrp="1"/>
          </p:cNvSpPr>
          <p:nvPr>
            <p:ph type="body" sz="quarter" idx="13"/>
          </p:nvPr>
        </p:nvSpPr>
        <p:spPr/>
        <p:txBody>
          <a:bodyPr/>
          <a:lstStyle/>
          <a:p>
            <a:r>
              <a:rPr lang="en-US" dirty="0" smtClean="0"/>
              <a:t>Event 9: Enhancing Retention and Transfer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052" y="3807"/>
            <a:ext cx="2141982" cy="1255014"/>
          </a:xfrm>
          <a:prstGeom prst="rect">
            <a:avLst/>
          </a:prstGeom>
        </p:spPr>
      </p:pic>
    </p:spTree>
    <p:extLst>
      <p:ext uri="{BB962C8B-B14F-4D97-AF65-F5344CB8AC3E}">
        <p14:creationId xmlns:p14="http://schemas.microsoft.com/office/powerpoint/2010/main" val="1604039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D5B694-C605-47C0-B0DF-77BE247353EB}" type="slidenum">
              <a:rPr lang="en-US" smtClean="0"/>
              <a:pPr/>
              <a:t>54</a:t>
            </a:fld>
            <a:endParaRPr lang="en-US" dirty="0"/>
          </a:p>
        </p:txBody>
      </p:sp>
      <p:sp>
        <p:nvSpPr>
          <p:cNvPr id="7" name="Rectangle 6"/>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4717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Topic: Welcome (Week 1)</a:t>
            </a:r>
            <a:endParaRPr lang="en-US" dirty="0"/>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55</a:t>
            </a:fld>
            <a:endParaRPr lang="en-US" dirty="0"/>
          </a:p>
        </p:txBody>
      </p:sp>
      <p:sp>
        <p:nvSpPr>
          <p:cNvPr id="9" name="Text Placeholder 8"/>
          <p:cNvSpPr>
            <a:spLocks noGrp="1"/>
          </p:cNvSpPr>
          <p:nvPr>
            <p:ph type="body" sz="quarter" idx="13"/>
          </p:nvPr>
        </p:nvSpPr>
        <p:spPr/>
        <p:txBody>
          <a:bodyPr/>
          <a:lstStyle/>
          <a:p>
            <a:r>
              <a:rPr lang="en-US" dirty="0" smtClean="0"/>
              <a:t>Event 1: Gaining Attention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0"/>
            <a:ext cx="1685441" cy="1348353"/>
          </a:xfrm>
          <a:prstGeom prst="rect">
            <a:avLst/>
          </a:prstGeom>
        </p:spPr>
      </p:pic>
    </p:spTree>
    <p:extLst>
      <p:ext uri="{BB962C8B-B14F-4D97-AF65-F5344CB8AC3E}">
        <p14:creationId xmlns:p14="http://schemas.microsoft.com/office/powerpoint/2010/main" val="26911115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56</a:t>
            </a:fld>
            <a:endParaRPr lang="en-US" dirty="0"/>
          </a:p>
        </p:txBody>
      </p:sp>
      <p:sp>
        <p:nvSpPr>
          <p:cNvPr id="9" name="Text Placeholder 8"/>
          <p:cNvSpPr>
            <a:spLocks noGrp="1"/>
          </p:cNvSpPr>
          <p:nvPr>
            <p:ph type="body" sz="quarter" idx="13"/>
          </p:nvPr>
        </p:nvSpPr>
        <p:spPr/>
        <p:txBody>
          <a:bodyPr/>
          <a:lstStyle/>
          <a:p>
            <a:r>
              <a:rPr lang="en-US" dirty="0" smtClean="0"/>
              <a:t>Event </a:t>
            </a:r>
            <a:r>
              <a:rPr lang="en-US" dirty="0"/>
              <a:t>2</a:t>
            </a:r>
            <a:r>
              <a:rPr lang="en-US" dirty="0" smtClean="0"/>
              <a:t>: Informing Learner of Objective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441" y="0"/>
            <a:ext cx="1828800" cy="1371600"/>
          </a:xfrm>
          <a:prstGeom prst="rect">
            <a:avLst/>
          </a:prstGeom>
        </p:spPr>
      </p:pic>
    </p:spTree>
    <p:extLst>
      <p:ext uri="{BB962C8B-B14F-4D97-AF65-F5344CB8AC3E}">
        <p14:creationId xmlns:p14="http://schemas.microsoft.com/office/powerpoint/2010/main" val="16474335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57</a:t>
            </a:fld>
            <a:endParaRPr lang="en-US" dirty="0"/>
          </a:p>
        </p:txBody>
      </p:sp>
      <p:sp>
        <p:nvSpPr>
          <p:cNvPr id="9" name="Text Placeholder 8"/>
          <p:cNvSpPr>
            <a:spLocks noGrp="1"/>
          </p:cNvSpPr>
          <p:nvPr>
            <p:ph type="body" sz="quarter" idx="13"/>
          </p:nvPr>
        </p:nvSpPr>
        <p:spPr/>
        <p:txBody>
          <a:bodyPr/>
          <a:lstStyle/>
          <a:p>
            <a:r>
              <a:rPr lang="en-US" dirty="0" smtClean="0"/>
              <a:t>Event 3: Stimulating Recall of Previous Learning (</a:t>
            </a:r>
            <a:r>
              <a:rPr lang="en-US" dirty="0" err="1" smtClean="0"/>
              <a:t>Gagné</a:t>
            </a:r>
            <a:r>
              <a:rPr lang="en-US" dirty="0" smtClean="0"/>
              <a:t>)</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263" y="0"/>
            <a:ext cx="1729353" cy="1296677"/>
          </a:xfrm>
          <a:prstGeom prst="rect">
            <a:avLst/>
          </a:prstGeom>
        </p:spPr>
      </p:pic>
    </p:spTree>
    <p:extLst>
      <p:ext uri="{BB962C8B-B14F-4D97-AF65-F5344CB8AC3E}">
        <p14:creationId xmlns:p14="http://schemas.microsoft.com/office/powerpoint/2010/main" val="35325862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58</a:t>
            </a:fld>
            <a:endParaRPr lang="en-US" dirty="0"/>
          </a:p>
        </p:txBody>
      </p:sp>
      <p:sp>
        <p:nvSpPr>
          <p:cNvPr id="9" name="Text Placeholder 8"/>
          <p:cNvSpPr>
            <a:spLocks noGrp="1"/>
          </p:cNvSpPr>
          <p:nvPr>
            <p:ph type="body" sz="quarter" idx="13"/>
          </p:nvPr>
        </p:nvSpPr>
        <p:spPr/>
        <p:txBody>
          <a:bodyPr/>
          <a:lstStyle/>
          <a:p>
            <a:r>
              <a:rPr lang="en-US" dirty="0" smtClean="0"/>
              <a:t>Event 4: Presenting the Stimulus (</a:t>
            </a:r>
            <a:r>
              <a:rPr lang="en-US" dirty="0" err="1" smtClean="0"/>
              <a:t>Gagné</a:t>
            </a:r>
            <a:r>
              <a:rPr lang="en-US" dirty="0" smtClean="0"/>
              <a:t>)</a:t>
            </a:r>
            <a:endParaRPr lang="en-US" dirty="0"/>
          </a:p>
        </p:txBody>
      </p:sp>
      <p:grpSp>
        <p:nvGrpSpPr>
          <p:cNvPr id="10" name="Group 9"/>
          <p:cNvGrpSpPr/>
          <p:nvPr/>
        </p:nvGrpSpPr>
        <p:grpSpPr>
          <a:xfrm>
            <a:off x="6705600" y="0"/>
            <a:ext cx="2133600" cy="1464450"/>
            <a:chOff x="6705600" y="0"/>
            <a:chExt cx="2133600" cy="146445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0"/>
              <a:ext cx="2133600" cy="146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972300" y="409060"/>
              <a:ext cx="1600200" cy="646331"/>
            </a:xfrm>
            <a:prstGeom prst="rect">
              <a:avLst/>
            </a:prstGeom>
            <a:noFill/>
          </p:spPr>
          <p:txBody>
            <a:bodyPr wrap="square" rtlCol="0">
              <a:spAutoFit/>
            </a:bodyPr>
            <a:lstStyle/>
            <a:p>
              <a:r>
                <a:rPr lang="en-US" sz="3600" dirty="0" smtClean="0">
                  <a:solidFill>
                    <a:schemeClr val="bg1"/>
                  </a:solidFill>
                  <a:latin typeface="Brush Script MT" panose="03060802040406070304" pitchFamily="66" charset="0"/>
                </a:rPr>
                <a:t>Stimulus</a:t>
              </a:r>
              <a:endParaRPr lang="en-US" sz="3600" dirty="0">
                <a:solidFill>
                  <a:schemeClr val="bg1"/>
                </a:solidFill>
                <a:latin typeface="Brush Script MT" panose="03060802040406070304" pitchFamily="66" charset="0"/>
              </a:endParaRPr>
            </a:p>
          </p:txBody>
        </p:sp>
      </p:grpSp>
    </p:spTree>
    <p:extLst>
      <p:ext uri="{BB962C8B-B14F-4D97-AF65-F5344CB8AC3E}">
        <p14:creationId xmlns:p14="http://schemas.microsoft.com/office/powerpoint/2010/main" val="39058178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59</a:t>
            </a:fld>
            <a:endParaRPr lang="en-US" dirty="0"/>
          </a:p>
        </p:txBody>
      </p:sp>
      <p:sp>
        <p:nvSpPr>
          <p:cNvPr id="9" name="Text Placeholder 8"/>
          <p:cNvSpPr>
            <a:spLocks noGrp="1"/>
          </p:cNvSpPr>
          <p:nvPr>
            <p:ph type="body" sz="quarter" idx="13"/>
          </p:nvPr>
        </p:nvSpPr>
        <p:spPr/>
        <p:txBody>
          <a:bodyPr/>
          <a:lstStyle/>
          <a:p>
            <a:r>
              <a:rPr lang="en-US" dirty="0" smtClean="0"/>
              <a:t>Event 5: Providing Learning Guidance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0"/>
            <a:ext cx="1609241" cy="1351309"/>
          </a:xfrm>
          <a:prstGeom prst="rect">
            <a:avLst/>
          </a:prstGeom>
        </p:spPr>
      </p:pic>
    </p:spTree>
    <p:extLst>
      <p:ext uri="{BB962C8B-B14F-4D97-AF65-F5344CB8AC3E}">
        <p14:creationId xmlns:p14="http://schemas.microsoft.com/office/powerpoint/2010/main" val="501037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Environment</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D5B694-C605-47C0-B0DF-77BE247353EB}" type="slidenum">
              <a:rPr lang="en-US" smtClean="0"/>
              <a:pPr/>
              <a:t>6</a:t>
            </a:fld>
            <a:endParaRPr lang="en-US" dirty="0"/>
          </a:p>
        </p:txBody>
      </p:sp>
      <p:sp>
        <p:nvSpPr>
          <p:cNvPr id="6" name="Text Placeholder 5"/>
          <p:cNvSpPr>
            <a:spLocks noGrp="1"/>
          </p:cNvSpPr>
          <p:nvPr>
            <p:ph type="body" sz="quarter" idx="13"/>
          </p:nvPr>
        </p:nvSpPr>
        <p:spPr/>
        <p:txBody>
          <a:bodyPr/>
          <a:lstStyle/>
          <a:p>
            <a:r>
              <a:rPr lang="en-US" dirty="0" smtClean="0"/>
              <a:t>Moodle Cloud</a:t>
            </a:r>
            <a:endParaRPr lang="en-US" dirty="0"/>
          </a:p>
        </p:txBody>
      </p:sp>
      <p:pic>
        <p:nvPicPr>
          <p:cNvPr id="1026" name="Picture 2" descr="C:\Users\Home\AppData\Local\Temp\SNAGHTML2efb5b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7443334" cy="400190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2438400" y="1371600"/>
            <a:ext cx="2612067" cy="762000"/>
          </a:xfrm>
          <a:prstGeom prst="wedgeRoundRectCallout">
            <a:avLst>
              <a:gd name="adj1" fmla="val -62708"/>
              <a:gd name="adj2" fmla="val 1360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Navigation with Breadcrumbs</a:t>
            </a:r>
            <a:endParaRPr lang="en-US" dirty="0">
              <a:solidFill>
                <a:schemeClr val="tx1"/>
              </a:solidFill>
            </a:endParaRPr>
          </a:p>
        </p:txBody>
      </p:sp>
      <p:sp>
        <p:nvSpPr>
          <p:cNvPr id="9" name="Rounded Rectangular Callout 8"/>
          <p:cNvSpPr/>
          <p:nvPr/>
        </p:nvSpPr>
        <p:spPr>
          <a:xfrm>
            <a:off x="2438399" y="5983104"/>
            <a:ext cx="2612067" cy="493895"/>
          </a:xfrm>
          <a:prstGeom prst="wedgeRoundRectCallout">
            <a:avLst>
              <a:gd name="adj1" fmla="val -63146"/>
              <a:gd name="adj2" fmla="val -965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Navigation Bar</a:t>
            </a:r>
            <a:endParaRPr lang="en-US" dirty="0">
              <a:solidFill>
                <a:schemeClr val="tx1"/>
              </a:solidFill>
            </a:endParaRPr>
          </a:p>
        </p:txBody>
      </p:sp>
      <p:sp>
        <p:nvSpPr>
          <p:cNvPr id="10" name="Rounded Rectangular Callout 9"/>
          <p:cNvSpPr/>
          <p:nvPr/>
        </p:nvSpPr>
        <p:spPr>
          <a:xfrm>
            <a:off x="5355453" y="838200"/>
            <a:ext cx="2950347" cy="906780"/>
          </a:xfrm>
          <a:prstGeom prst="wedgeRoundRectCallout">
            <a:avLst>
              <a:gd name="adj1" fmla="val -96976"/>
              <a:gd name="adj2" fmla="val 28453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Available the Entire Course:</a:t>
            </a:r>
          </a:p>
          <a:p>
            <a:pPr algn="ctr"/>
            <a:r>
              <a:rPr lang="en-US" dirty="0" smtClean="0">
                <a:solidFill>
                  <a:schemeClr val="tx1"/>
                </a:solidFill>
              </a:rPr>
              <a:t>News &amp; Discussion Forums</a:t>
            </a:r>
            <a:endParaRPr lang="en-US" dirty="0">
              <a:solidFill>
                <a:schemeClr val="tx1"/>
              </a:solidFill>
            </a:endParaRPr>
          </a:p>
        </p:txBody>
      </p:sp>
      <p:sp>
        <p:nvSpPr>
          <p:cNvPr id="11" name="Rounded Rectangular Callout 10"/>
          <p:cNvSpPr/>
          <p:nvPr/>
        </p:nvSpPr>
        <p:spPr>
          <a:xfrm>
            <a:off x="5303707" y="5957135"/>
            <a:ext cx="2612067" cy="762000"/>
          </a:xfrm>
          <a:prstGeom prst="wedgeRoundRectCallout">
            <a:avLst>
              <a:gd name="adj1" fmla="val -69272"/>
              <a:gd name="adj2" fmla="val -1085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Topic Content</a:t>
            </a:r>
            <a:endParaRPr lang="en-US" dirty="0">
              <a:solidFill>
                <a:schemeClr val="tx1"/>
              </a:solidFill>
            </a:endParaRPr>
          </a:p>
        </p:txBody>
      </p:sp>
    </p:spTree>
    <p:extLst>
      <p:ext uri="{BB962C8B-B14F-4D97-AF65-F5344CB8AC3E}">
        <p14:creationId xmlns:p14="http://schemas.microsoft.com/office/powerpoint/2010/main" val="35462722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60</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29438829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61</a:t>
            </a:fld>
            <a:endParaRPr lang="en-US" dirty="0"/>
          </a:p>
        </p:txBody>
      </p:sp>
      <p:sp>
        <p:nvSpPr>
          <p:cNvPr id="9" name="Text Placeholder 8"/>
          <p:cNvSpPr>
            <a:spLocks noGrp="1"/>
          </p:cNvSpPr>
          <p:nvPr>
            <p:ph type="body" sz="quarter" idx="13"/>
          </p:nvPr>
        </p:nvSpPr>
        <p:spPr/>
        <p:txBody>
          <a:bodyPr/>
          <a:lstStyle/>
          <a:p>
            <a:r>
              <a:rPr lang="en-US" dirty="0" smtClean="0"/>
              <a:t>Event 7: Providing Feedback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0"/>
            <a:ext cx="1127502" cy="1273839"/>
          </a:xfrm>
          <a:prstGeom prst="rect">
            <a:avLst/>
          </a:prstGeom>
        </p:spPr>
      </p:pic>
    </p:spTree>
    <p:extLst>
      <p:ext uri="{BB962C8B-B14F-4D97-AF65-F5344CB8AC3E}">
        <p14:creationId xmlns:p14="http://schemas.microsoft.com/office/powerpoint/2010/main" val="12055636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62</a:t>
            </a:fld>
            <a:endParaRPr lang="en-US" dirty="0"/>
          </a:p>
        </p:txBody>
      </p:sp>
      <p:sp>
        <p:nvSpPr>
          <p:cNvPr id="9" name="Text Placeholder 8"/>
          <p:cNvSpPr>
            <a:spLocks noGrp="1"/>
          </p:cNvSpPr>
          <p:nvPr>
            <p:ph type="body" sz="quarter" idx="13"/>
          </p:nvPr>
        </p:nvSpPr>
        <p:spPr/>
        <p:txBody>
          <a:bodyPr/>
          <a:lstStyle/>
          <a:p>
            <a:r>
              <a:rPr lang="en-US" dirty="0" smtClean="0"/>
              <a:t>Event 8: Assessing Performance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26" y="-11624"/>
            <a:ext cx="919534" cy="1383223"/>
          </a:xfrm>
          <a:prstGeom prst="rect">
            <a:avLst/>
          </a:prstGeom>
        </p:spPr>
      </p:pic>
    </p:spTree>
    <p:extLst>
      <p:ext uri="{BB962C8B-B14F-4D97-AF65-F5344CB8AC3E}">
        <p14:creationId xmlns:p14="http://schemas.microsoft.com/office/powerpoint/2010/main" val="18303162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63</a:t>
            </a:fld>
            <a:endParaRPr lang="en-US" dirty="0"/>
          </a:p>
        </p:txBody>
      </p:sp>
      <p:sp>
        <p:nvSpPr>
          <p:cNvPr id="9" name="Text Placeholder 8"/>
          <p:cNvSpPr>
            <a:spLocks noGrp="1"/>
          </p:cNvSpPr>
          <p:nvPr>
            <p:ph type="body" sz="quarter" idx="13"/>
          </p:nvPr>
        </p:nvSpPr>
        <p:spPr/>
        <p:txBody>
          <a:bodyPr/>
          <a:lstStyle/>
          <a:p>
            <a:r>
              <a:rPr lang="en-US" dirty="0" smtClean="0"/>
              <a:t>Event 9: Enhancing Retention and Transfer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052" y="3807"/>
            <a:ext cx="2141982" cy="1255014"/>
          </a:xfrm>
          <a:prstGeom prst="rect">
            <a:avLst/>
          </a:prstGeom>
        </p:spPr>
      </p:pic>
    </p:spTree>
    <p:extLst>
      <p:ext uri="{BB962C8B-B14F-4D97-AF65-F5344CB8AC3E}">
        <p14:creationId xmlns:p14="http://schemas.microsoft.com/office/powerpoint/2010/main" val="798427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[1 of 3]</a:t>
            </a:r>
            <a:endParaRPr lang="en-US" dirty="0"/>
          </a:p>
        </p:txBody>
      </p:sp>
      <p:sp>
        <p:nvSpPr>
          <p:cNvPr id="3" name="Content Placeholder 2"/>
          <p:cNvSpPr>
            <a:spLocks noGrp="1"/>
          </p:cNvSpPr>
          <p:nvPr>
            <p:ph idx="1"/>
          </p:nvPr>
        </p:nvSpPr>
        <p:spPr/>
        <p:txBody>
          <a:bodyPr/>
          <a:lstStyle/>
          <a:p>
            <a:r>
              <a:rPr lang="en-US" dirty="0" smtClean="0"/>
              <a:t>Moodle cloud provides a classroom portal for learners to interact with the course content and submit assignments</a:t>
            </a:r>
          </a:p>
          <a:p>
            <a:r>
              <a:rPr lang="en-US" dirty="0" smtClean="0"/>
              <a:t>Learners will also obtain sources via the internet when completing assignments as shown below:</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D5B694-C605-47C0-B0DF-77BE247353EB}" type="slidenum">
              <a:rPr lang="en-US" smtClean="0"/>
              <a:pPr/>
              <a:t>7</a:t>
            </a:fld>
            <a:endParaRPr lang="en-US" dirty="0"/>
          </a:p>
        </p:txBody>
      </p:sp>
      <p:sp>
        <p:nvSpPr>
          <p:cNvPr id="6" name="Text Placeholder 5"/>
          <p:cNvSpPr>
            <a:spLocks noGrp="1"/>
          </p:cNvSpPr>
          <p:nvPr>
            <p:ph type="body" sz="quarter" idx="13"/>
          </p:nvPr>
        </p:nvSpPr>
        <p:spPr/>
        <p:txBody>
          <a:bodyPr/>
          <a:lstStyle/>
          <a:p>
            <a:r>
              <a:rPr lang="en-US" dirty="0" smtClean="0"/>
              <a:t>Learner - Content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26182701"/>
              </p:ext>
            </p:extLst>
          </p:nvPr>
        </p:nvGraphicFramePr>
        <p:xfrm>
          <a:off x="838200" y="3505200"/>
          <a:ext cx="7315201" cy="2194560"/>
        </p:xfrm>
        <a:graphic>
          <a:graphicData uri="http://schemas.openxmlformats.org/drawingml/2006/table">
            <a:tbl>
              <a:tblPr firstRow="1" firstCol="1" bandRow="1">
                <a:tableStyleId>{5C22544A-7EE6-4342-B048-85BDC9FD1C3A}</a:tableStyleId>
              </a:tblPr>
              <a:tblGrid>
                <a:gridCol w="2769405"/>
                <a:gridCol w="1655022"/>
                <a:gridCol w="1445387"/>
                <a:gridCol w="1445387"/>
              </a:tblGrid>
              <a:tr h="364464">
                <a:tc>
                  <a:txBody>
                    <a:bodyPr/>
                    <a:lstStyle/>
                    <a:p>
                      <a:pPr marL="0" marR="0">
                        <a:lnSpc>
                          <a:spcPct val="200000"/>
                        </a:lnSpc>
                        <a:spcBef>
                          <a:spcPts val="0"/>
                        </a:spcBef>
                        <a:spcAft>
                          <a:spcPts val="0"/>
                        </a:spcAft>
                      </a:pPr>
                      <a:r>
                        <a:rPr lang="en-US" sz="1200" dirty="0" smtClean="0">
                          <a:effectLst/>
                          <a:latin typeface="+mn-lt"/>
                        </a:rPr>
                        <a:t>Assignment</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rPr>
                        <a:t>Assessment Type</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a:effectLst/>
                          <a:latin typeface="+mn-lt"/>
                        </a:rPr>
                        <a:t>Percentage of Total</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ea typeface="Calibri"/>
                        </a:rPr>
                        <a:t>Internet</a:t>
                      </a:r>
                      <a:r>
                        <a:rPr lang="en-US" sz="1200" baseline="0" dirty="0" smtClean="0">
                          <a:effectLst/>
                          <a:latin typeface="+mn-lt"/>
                          <a:ea typeface="Calibri"/>
                        </a:rPr>
                        <a:t> Sources?</a:t>
                      </a:r>
                      <a:endParaRPr lang="en-US" sz="1200" dirty="0">
                        <a:effectLst/>
                        <a:latin typeface="+mn-lt"/>
                        <a:ea typeface="Calibri"/>
                      </a:endParaRPr>
                    </a:p>
                  </a:txBody>
                  <a:tcPr marL="68337" marR="68337" marT="0" marB="0"/>
                </a:tc>
              </a:tr>
              <a:tr h="364464">
                <a:tc>
                  <a:txBody>
                    <a:bodyPr/>
                    <a:lstStyle/>
                    <a:p>
                      <a:pPr marL="0" marR="0">
                        <a:lnSpc>
                          <a:spcPct val="200000"/>
                        </a:lnSpc>
                        <a:spcBef>
                          <a:spcPts val="0"/>
                        </a:spcBef>
                        <a:spcAft>
                          <a:spcPts val="0"/>
                        </a:spcAft>
                      </a:pPr>
                      <a:r>
                        <a:rPr lang="en-US" sz="1200">
                          <a:effectLst/>
                          <a:latin typeface="+mn-lt"/>
                        </a:rPr>
                        <a:t>Discussion Forum Participation</a:t>
                      </a:r>
                      <a:endParaRPr lang="en-US" sz="120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a:effectLst/>
                          <a:latin typeface="+mn-lt"/>
                        </a:rPr>
                        <a:t>Formative Assessment</a:t>
                      </a:r>
                      <a:endParaRPr lang="en-US" sz="120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a:effectLst/>
                          <a:latin typeface="+mn-lt"/>
                        </a:rPr>
                        <a:t>15%</a:t>
                      </a:r>
                      <a:endParaRPr lang="en-US" sz="120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ea typeface="Calibri"/>
                        </a:rPr>
                        <a:t>Yes</a:t>
                      </a:r>
                      <a:endParaRPr lang="en-US" sz="1200" dirty="0">
                        <a:effectLst/>
                        <a:latin typeface="+mn-lt"/>
                        <a:ea typeface="Calibri"/>
                      </a:endParaRPr>
                    </a:p>
                  </a:txBody>
                  <a:tcPr marL="68337" marR="68337" marT="0" marB="0"/>
                </a:tc>
              </a:tr>
              <a:tr h="364464">
                <a:tc>
                  <a:txBody>
                    <a:bodyPr/>
                    <a:lstStyle/>
                    <a:p>
                      <a:pPr marL="0" marR="0">
                        <a:lnSpc>
                          <a:spcPct val="200000"/>
                        </a:lnSpc>
                        <a:spcBef>
                          <a:spcPts val="0"/>
                        </a:spcBef>
                        <a:spcAft>
                          <a:spcPts val="0"/>
                        </a:spcAft>
                      </a:pPr>
                      <a:r>
                        <a:rPr lang="en-US" sz="1200" dirty="0">
                          <a:effectLst/>
                          <a:latin typeface="+mn-lt"/>
                        </a:rPr>
                        <a:t>Learning Journal </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a:effectLst/>
                          <a:latin typeface="+mn-lt"/>
                        </a:rPr>
                        <a:t>Formative Assessment</a:t>
                      </a:r>
                      <a:endParaRPr lang="en-US" sz="120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rPr>
                        <a:t>20</a:t>
                      </a:r>
                      <a:r>
                        <a:rPr lang="en-US" sz="1200" dirty="0">
                          <a:effectLst/>
                          <a:latin typeface="+mn-lt"/>
                        </a:rPr>
                        <a:t>%</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ea typeface="Calibri"/>
                        </a:rPr>
                        <a:t>No</a:t>
                      </a:r>
                      <a:endParaRPr lang="en-US" sz="1200" dirty="0">
                        <a:effectLst/>
                        <a:latin typeface="+mn-lt"/>
                        <a:ea typeface="Calibri"/>
                      </a:endParaRPr>
                    </a:p>
                  </a:txBody>
                  <a:tcPr marL="68337" marR="68337" marT="0" marB="0"/>
                </a:tc>
              </a:tr>
              <a:tr h="353112">
                <a:tc>
                  <a:txBody>
                    <a:bodyPr/>
                    <a:lstStyle/>
                    <a:p>
                      <a:pPr marL="0" marR="0">
                        <a:lnSpc>
                          <a:spcPct val="200000"/>
                        </a:lnSpc>
                        <a:spcBef>
                          <a:spcPts val="0"/>
                        </a:spcBef>
                        <a:spcAft>
                          <a:spcPts val="0"/>
                        </a:spcAft>
                      </a:pPr>
                      <a:r>
                        <a:rPr lang="en-US" sz="1200" dirty="0">
                          <a:effectLst/>
                          <a:latin typeface="+mn-lt"/>
                        </a:rPr>
                        <a:t>Make Your </a:t>
                      </a:r>
                      <a:r>
                        <a:rPr lang="en-US" sz="1200" dirty="0" smtClean="0">
                          <a:effectLst/>
                          <a:latin typeface="+mn-lt"/>
                        </a:rPr>
                        <a:t>Case Essays</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a:effectLst/>
                          <a:latin typeface="+mn-lt"/>
                        </a:rPr>
                        <a:t>Formative Assessment</a:t>
                      </a:r>
                      <a:endParaRPr lang="en-US" sz="120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rPr>
                        <a:t>30</a:t>
                      </a:r>
                      <a:r>
                        <a:rPr lang="en-US" sz="1200" dirty="0">
                          <a:effectLst/>
                          <a:latin typeface="+mn-lt"/>
                        </a:rPr>
                        <a:t>%</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ea typeface="Calibri"/>
                        </a:rPr>
                        <a:t>Yes</a:t>
                      </a:r>
                      <a:endParaRPr lang="en-US" sz="1200" dirty="0">
                        <a:effectLst/>
                        <a:latin typeface="+mn-lt"/>
                        <a:ea typeface="Calibri"/>
                      </a:endParaRPr>
                    </a:p>
                  </a:txBody>
                  <a:tcPr marL="68337" marR="68337" marT="0" marB="0"/>
                </a:tc>
              </a:tr>
              <a:tr h="364464">
                <a:tc>
                  <a:txBody>
                    <a:bodyPr/>
                    <a:lstStyle/>
                    <a:p>
                      <a:pPr marL="0" marR="0">
                        <a:lnSpc>
                          <a:spcPct val="200000"/>
                        </a:lnSpc>
                        <a:spcBef>
                          <a:spcPts val="0"/>
                        </a:spcBef>
                        <a:spcAft>
                          <a:spcPts val="0"/>
                        </a:spcAft>
                      </a:pPr>
                      <a:r>
                        <a:rPr lang="en-US" sz="1200" dirty="0">
                          <a:effectLst/>
                          <a:latin typeface="+mn-lt"/>
                        </a:rPr>
                        <a:t>Topic Tests</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a:effectLst/>
                          <a:latin typeface="+mn-lt"/>
                        </a:rPr>
                        <a:t>Formative Assessment</a:t>
                      </a:r>
                      <a:endParaRPr lang="en-US" sz="120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a:effectLst/>
                          <a:latin typeface="+mn-lt"/>
                        </a:rPr>
                        <a:t>10%</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ea typeface="Calibri"/>
                        </a:rPr>
                        <a:t>No</a:t>
                      </a:r>
                      <a:endParaRPr lang="en-US" sz="1200" dirty="0">
                        <a:effectLst/>
                        <a:latin typeface="+mn-lt"/>
                        <a:ea typeface="Calibri"/>
                      </a:endParaRPr>
                    </a:p>
                  </a:txBody>
                  <a:tcPr marL="68337" marR="68337" marT="0" marB="0"/>
                </a:tc>
              </a:tr>
              <a:tr h="364464">
                <a:tc>
                  <a:txBody>
                    <a:bodyPr/>
                    <a:lstStyle/>
                    <a:p>
                      <a:pPr marL="0" marR="0">
                        <a:lnSpc>
                          <a:spcPct val="200000"/>
                        </a:lnSpc>
                        <a:spcBef>
                          <a:spcPts val="0"/>
                        </a:spcBef>
                        <a:spcAft>
                          <a:spcPts val="0"/>
                        </a:spcAft>
                      </a:pPr>
                      <a:r>
                        <a:rPr lang="en-US" sz="1200">
                          <a:effectLst/>
                          <a:latin typeface="+mn-lt"/>
                        </a:rPr>
                        <a:t>Action Plan</a:t>
                      </a:r>
                      <a:endParaRPr lang="en-US" sz="120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a:effectLst/>
                          <a:latin typeface="+mn-lt"/>
                        </a:rPr>
                        <a:t>Summative Assessment</a:t>
                      </a:r>
                      <a:endParaRPr lang="en-US" sz="120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a:effectLst/>
                          <a:latin typeface="+mn-lt"/>
                        </a:rPr>
                        <a:t>25%</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ea typeface="Calibri"/>
                        </a:rPr>
                        <a:t>Yes</a:t>
                      </a:r>
                      <a:endParaRPr lang="en-US" sz="1200" dirty="0">
                        <a:effectLst/>
                        <a:latin typeface="+mn-lt"/>
                        <a:ea typeface="Calibri"/>
                      </a:endParaRPr>
                    </a:p>
                  </a:txBody>
                  <a:tcPr marL="68337" marR="68337" marT="0" marB="0"/>
                </a:tc>
              </a:tr>
            </a:tbl>
          </a:graphicData>
        </a:graphic>
      </p:graphicFrame>
    </p:spTree>
    <p:extLst>
      <p:ext uri="{BB962C8B-B14F-4D97-AF65-F5344CB8AC3E}">
        <p14:creationId xmlns:p14="http://schemas.microsoft.com/office/powerpoint/2010/main" val="1111315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[2 of 3]</a:t>
            </a:r>
            <a:endParaRPr lang="en-US" dirty="0"/>
          </a:p>
        </p:txBody>
      </p:sp>
      <p:sp>
        <p:nvSpPr>
          <p:cNvPr id="3" name="Content Placeholder 2"/>
          <p:cNvSpPr>
            <a:spLocks noGrp="1"/>
          </p:cNvSpPr>
          <p:nvPr>
            <p:ph idx="1"/>
          </p:nvPr>
        </p:nvSpPr>
        <p:spPr/>
        <p:txBody>
          <a:bodyPr>
            <a:normAutofit/>
          </a:bodyPr>
          <a:lstStyle/>
          <a:p>
            <a:r>
              <a:rPr lang="en-US" dirty="0"/>
              <a:t>Questions </a:t>
            </a:r>
            <a:r>
              <a:rPr lang="en-US" dirty="0" smtClean="0"/>
              <a:t>for </a:t>
            </a:r>
            <a:r>
              <a:rPr lang="en-US" dirty="0"/>
              <a:t>the </a:t>
            </a:r>
            <a:r>
              <a:rPr lang="en-US" dirty="0" smtClean="0"/>
              <a:t>Instructor Discussion Forum</a:t>
            </a:r>
          </a:p>
          <a:p>
            <a:pPr lvl="1"/>
            <a:r>
              <a:rPr lang="en-US" dirty="0" smtClean="0"/>
              <a:t>Via Moodle Classroom</a:t>
            </a:r>
            <a:br>
              <a:rPr lang="en-US" dirty="0" smtClean="0"/>
            </a:br>
            <a:endParaRPr lang="en-US" dirty="0"/>
          </a:p>
          <a:p>
            <a:r>
              <a:rPr lang="en-US" dirty="0" smtClean="0"/>
              <a:t>Virtual </a:t>
            </a:r>
            <a:r>
              <a:rPr lang="en-US" dirty="0"/>
              <a:t>Office Hours</a:t>
            </a:r>
          </a:p>
          <a:p>
            <a:pPr lvl="1"/>
            <a:r>
              <a:rPr lang="en-US" dirty="0"/>
              <a:t>1 hour each Tuesday &amp; Friday</a:t>
            </a:r>
          </a:p>
          <a:p>
            <a:pPr lvl="1"/>
            <a:r>
              <a:rPr lang="en-US" dirty="0"/>
              <a:t>Via Adobe Connect Meeting</a:t>
            </a:r>
          </a:p>
          <a:p>
            <a:r>
              <a:rPr lang="en-US" dirty="0" smtClean="0"/>
              <a:t>Email</a:t>
            </a:r>
          </a:p>
          <a:p>
            <a:pPr lvl="1"/>
            <a:r>
              <a:rPr lang="en-US" dirty="0" smtClean="0"/>
              <a:t>Posted in Moodle Classroom</a:t>
            </a:r>
            <a:br>
              <a:rPr lang="en-US" dirty="0" smtClean="0"/>
            </a:br>
            <a:r>
              <a:rPr lang="en-US" dirty="0" smtClean="0"/>
              <a:t/>
            </a:r>
            <a:br>
              <a:rPr lang="en-US" dirty="0" smtClean="0"/>
            </a:br>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D5B694-C605-47C0-B0DF-77BE247353EB}" type="slidenum">
              <a:rPr lang="en-US" smtClean="0"/>
              <a:pPr/>
              <a:t>8</a:t>
            </a:fld>
            <a:endParaRPr lang="en-US" dirty="0"/>
          </a:p>
        </p:txBody>
      </p:sp>
      <p:sp>
        <p:nvSpPr>
          <p:cNvPr id="6" name="Text Placeholder 5"/>
          <p:cNvSpPr>
            <a:spLocks noGrp="1"/>
          </p:cNvSpPr>
          <p:nvPr>
            <p:ph type="body" sz="quarter" idx="13"/>
          </p:nvPr>
        </p:nvSpPr>
        <p:spPr/>
        <p:txBody>
          <a:bodyPr/>
          <a:lstStyle/>
          <a:p>
            <a:r>
              <a:rPr lang="en-US" dirty="0" smtClean="0"/>
              <a:t>Learner - Instructor</a:t>
            </a:r>
            <a:endParaRPr lang="en-US" dirty="0"/>
          </a:p>
        </p:txBody>
      </p:sp>
      <p:pic>
        <p:nvPicPr>
          <p:cNvPr id="2052" name="Picture 4" descr="C:\Users\Home\AppData\Local\Temp\SNAGHTML1d16dc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972" y="5057487"/>
            <a:ext cx="3218874" cy="4149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Home\AppData\Local\Temp\SNAGHTML1d608d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972" y="5428923"/>
            <a:ext cx="3218874" cy="58881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133600"/>
            <a:ext cx="4126708" cy="250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055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[3 of 3]</a:t>
            </a:r>
            <a:endParaRPr lang="en-US" dirty="0"/>
          </a:p>
        </p:txBody>
      </p:sp>
      <p:sp>
        <p:nvSpPr>
          <p:cNvPr id="3" name="Content Placeholder 2"/>
          <p:cNvSpPr>
            <a:spLocks noGrp="1"/>
          </p:cNvSpPr>
          <p:nvPr>
            <p:ph idx="1"/>
          </p:nvPr>
        </p:nvSpPr>
        <p:spPr/>
        <p:txBody>
          <a:bodyPr/>
          <a:lstStyle/>
          <a:p>
            <a:r>
              <a:rPr lang="en-US" dirty="0" smtClean="0"/>
              <a:t>Non-content related Discussion Forums</a:t>
            </a:r>
          </a:p>
          <a:p>
            <a:pPr lvl="1"/>
            <a:r>
              <a:rPr lang="en-US" dirty="0" smtClean="0"/>
              <a:t>Via Moodle Classroom</a:t>
            </a:r>
            <a:br>
              <a:rPr lang="en-US" dirty="0" smtClean="0"/>
            </a:br>
            <a:r>
              <a:rPr lang="en-US" dirty="0" smtClean="0"/>
              <a:t/>
            </a:r>
            <a:br>
              <a:rPr lang="en-US" dirty="0" smtClean="0"/>
            </a:br>
            <a:endParaRPr lang="en-US" dirty="0" smtClean="0"/>
          </a:p>
          <a:p>
            <a:r>
              <a:rPr lang="en-US" dirty="0" smtClean="0"/>
              <a:t>Topic Discussion Forums</a:t>
            </a:r>
          </a:p>
          <a:p>
            <a:pPr lvl="1"/>
            <a:r>
              <a:rPr lang="en-US" dirty="0" smtClean="0"/>
              <a:t>Via Moodle Classroom</a:t>
            </a:r>
            <a:br>
              <a:rPr lang="en-US" dirty="0" smtClean="0"/>
            </a:br>
            <a:r>
              <a:rPr lang="en-US" dirty="0" smtClean="0"/>
              <a:t/>
            </a:r>
            <a:br>
              <a:rPr lang="en-US" dirty="0" smtClean="0"/>
            </a:br>
            <a:endParaRPr lang="en-US" dirty="0" smtClean="0"/>
          </a:p>
          <a:p>
            <a:r>
              <a:rPr lang="en-US" dirty="0" smtClean="0"/>
              <a:t>Messaging</a:t>
            </a:r>
            <a:endParaRPr lang="en-US" dirty="0"/>
          </a:p>
          <a:p>
            <a:pPr lvl="1"/>
            <a:r>
              <a:rPr lang="en-US" dirty="0"/>
              <a:t>Via Moodle Classroom</a:t>
            </a:r>
          </a:p>
          <a:p>
            <a:pPr lvl="1"/>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D5B694-C605-47C0-B0DF-77BE247353EB}" type="slidenum">
              <a:rPr lang="en-US" smtClean="0"/>
              <a:pPr/>
              <a:t>9</a:t>
            </a:fld>
            <a:endParaRPr lang="en-US" dirty="0"/>
          </a:p>
        </p:txBody>
      </p:sp>
      <p:sp>
        <p:nvSpPr>
          <p:cNvPr id="6" name="Text Placeholder 5"/>
          <p:cNvSpPr>
            <a:spLocks noGrp="1"/>
          </p:cNvSpPr>
          <p:nvPr>
            <p:ph type="body" sz="quarter" idx="13"/>
          </p:nvPr>
        </p:nvSpPr>
        <p:spPr/>
        <p:txBody>
          <a:bodyPr/>
          <a:lstStyle/>
          <a:p>
            <a:r>
              <a:rPr lang="en-US" dirty="0" smtClean="0"/>
              <a:t>Learner - Learner</a:t>
            </a:r>
            <a:endParaRPr lang="en-US" dirty="0"/>
          </a:p>
        </p:txBody>
      </p:sp>
      <p:pic>
        <p:nvPicPr>
          <p:cNvPr id="3074" name="Picture 2" descr="C:\Users\Home\AppData\Local\Temp\SNAGHTML1f11e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380176"/>
            <a:ext cx="1743075" cy="24778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Home\AppData\Local\Temp\SNAGHTML1f475f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3257550" cy="27336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Home\AppData\Local\Temp\SNAGHTML200db8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2249" y="2980564"/>
            <a:ext cx="2162175" cy="1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8401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1179</TotalTime>
  <Words>2701</Words>
  <Application>Microsoft Office PowerPoint</Application>
  <PresentationFormat>On-screen Show (4:3)</PresentationFormat>
  <Paragraphs>413</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Essential</vt:lpstr>
      <vt:lpstr>Storyboard</vt:lpstr>
      <vt:lpstr>Storyboard topics</vt:lpstr>
      <vt:lpstr>Couse Basics [1 of 3]</vt:lpstr>
      <vt:lpstr>Couse Basics [2 of 3]</vt:lpstr>
      <vt:lpstr>Couse Basics [3 of 3]</vt:lpstr>
      <vt:lpstr>Course Environment</vt:lpstr>
      <vt:lpstr>Interaction [1 of 3]</vt:lpstr>
      <vt:lpstr>Interaction [2 of 3]</vt:lpstr>
      <vt:lpstr>Interaction [3 of 3]</vt:lpstr>
      <vt:lpstr>PowerPoint Presentation</vt:lpstr>
      <vt:lpstr>Topic: Welcome (Week 1)</vt:lpstr>
      <vt:lpstr>Topic: Welcome (Week 1)</vt:lpstr>
      <vt:lpstr>Topic: Welcome (Week 1)</vt:lpstr>
      <vt:lpstr>Topic: Welcome (Week 1)</vt:lpstr>
      <vt:lpstr>Topic: Welcome (Week 1)</vt:lpstr>
      <vt:lpstr>Topic: Welcome (Week 1)</vt:lpstr>
      <vt:lpstr>Topic: Welcome (Week 1)</vt:lpstr>
      <vt:lpstr>Topic: Welcome (Week 1)</vt:lpstr>
      <vt:lpstr>Topic: Welcome (Week 1)</vt:lpstr>
      <vt:lpstr>Topic: Welcome (Week 1)</vt:lpstr>
      <vt:lpstr>Topic: Leadership team (Week 2)</vt:lpstr>
      <vt:lpstr>Topic: Leadership team (Week 2)</vt:lpstr>
      <vt:lpstr>Topic: Leadership team (Week 2)</vt:lpstr>
      <vt:lpstr>Topic: Leadership team (Week 2)</vt:lpstr>
      <vt:lpstr>Topic: Leadership team (Week 2)</vt:lpstr>
      <vt:lpstr>Topic: Leadership team (Week 2)</vt:lpstr>
      <vt:lpstr>Topic: Leadership team (Week 2)</vt:lpstr>
      <vt:lpstr>Topic: Leadership team (Week 2)</vt:lpstr>
      <vt:lpstr>Topic: Leadership team (Week 2)</vt:lpstr>
      <vt:lpstr>Topic: Leadership team (Week 2)</vt:lpstr>
      <vt:lpstr>Topic: Leadership team (Week 2)</vt:lpstr>
      <vt:lpstr>Topic: Leadership team (Week 2)</vt:lpstr>
      <vt:lpstr>Topic: planning (Week 13)</vt:lpstr>
      <vt:lpstr>Topic: planning (Week 13)</vt:lpstr>
      <vt:lpstr>Topic: planning (Week 13)</vt:lpstr>
      <vt:lpstr>Topic: planning (Week 13)</vt:lpstr>
      <vt:lpstr>Topic: planning (Week 13)</vt:lpstr>
      <vt:lpstr>Topic: planning (Week 13)</vt:lpstr>
      <vt:lpstr>Topic: planning (Week 13)</vt:lpstr>
      <vt:lpstr>Topic: planning (Week 13)</vt:lpstr>
      <vt:lpstr>Topic: planning (Week 13)</vt:lpstr>
      <vt:lpstr>Topic: Wrap up (Week 14)</vt:lpstr>
      <vt:lpstr>Topic: Wrap up (Week 14)</vt:lpstr>
      <vt:lpstr>Topic: Wrap up (Week 14)</vt:lpstr>
      <vt:lpstr>Topic: Wrap up (Week 14)</vt:lpstr>
      <vt:lpstr>Topic: Wrap up (Week 14)</vt:lpstr>
      <vt:lpstr>Topic: Wrap up (Week 14)</vt:lpstr>
      <vt:lpstr>Topic: Wrap up (Week 14)</vt:lpstr>
      <vt:lpstr>Topic: Wrap up (Week 14)</vt:lpstr>
      <vt:lpstr>Topic: Wrap up (Week 14)</vt:lpstr>
      <vt:lpstr>Topic: Wrap up (Week 14)</vt:lpstr>
      <vt:lpstr>Topic: Wrap up (Week 14)</vt:lpstr>
      <vt:lpstr>Topic: Wrap up (Week 14)</vt:lpstr>
      <vt:lpstr>PowerPoint Presentation</vt:lpstr>
      <vt:lpstr>Topic: Welcome (Week 1)</vt:lpstr>
      <vt:lpstr>Topic: Welcome (Week 1)</vt:lpstr>
      <vt:lpstr>Topic: Welcome (Week 1)</vt:lpstr>
      <vt:lpstr>Topic: Welcome (Week 1)</vt:lpstr>
      <vt:lpstr>Topic: Welcome (Week 1)</vt:lpstr>
      <vt:lpstr>Topic: Welcome (Week 1)</vt:lpstr>
      <vt:lpstr>Topic: Welcome (Week 1)</vt:lpstr>
      <vt:lpstr>Topic: Welcome (Week 1)</vt:lpstr>
      <vt:lpstr>Topic: Welcome (Week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Storyboard</dc:title>
  <dc:creator>Home</dc:creator>
  <cp:lastModifiedBy>Home</cp:lastModifiedBy>
  <cp:revision>105</cp:revision>
  <dcterms:created xsi:type="dcterms:W3CDTF">2015-11-09T21:49:03Z</dcterms:created>
  <dcterms:modified xsi:type="dcterms:W3CDTF">2015-11-13T04:51:24Z</dcterms:modified>
</cp:coreProperties>
</file>